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93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86" r:id="rId13"/>
    <p:sldId id="285" r:id="rId14"/>
    <p:sldId id="284" r:id="rId15"/>
    <p:sldId id="289" r:id="rId16"/>
    <p:sldId id="288" r:id="rId17"/>
    <p:sldId id="287" r:id="rId18"/>
    <p:sldId id="275" r:id="rId19"/>
    <p:sldId id="274" r:id="rId20"/>
    <p:sldId id="273" r:id="rId21"/>
    <p:sldId id="272" r:id="rId22"/>
    <p:sldId id="271" r:id="rId23"/>
    <p:sldId id="270" r:id="rId24"/>
    <p:sldId id="269" r:id="rId25"/>
    <p:sldId id="268" r:id="rId26"/>
    <p:sldId id="267" r:id="rId27"/>
    <p:sldId id="266" r:id="rId28"/>
    <p:sldId id="265" r:id="rId29"/>
    <p:sldId id="264" r:id="rId30"/>
    <p:sldId id="263" r:id="rId31"/>
    <p:sldId id="262" r:id="rId32"/>
    <p:sldId id="261" r:id="rId33"/>
    <p:sldId id="260" r:id="rId34"/>
    <p:sldId id="259" r:id="rId35"/>
    <p:sldId id="291" r:id="rId36"/>
    <p:sldId id="290" r:id="rId3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085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21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0699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2860-A84C-4F90-8A87-B972316D628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54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62D00-5FC9-439A-9DE8-72C91540450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80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520C7-1CCA-47CC-A2C1-3324BCC50B47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85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AC93-E0A2-43F7-BD15-9DFDD4DA583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1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B150-5833-4170-9D9D-A7FBA9F4C64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55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EFD07-584B-47E4-B01E-4C921DE05A5A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47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854A-A6EF-4FA3-AD84-49FA28AD781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97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4280-DD31-459E-AC69-7B27BB62A0B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7778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FF05-A8D8-4044-92CE-6B3125B851A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92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C716-E59A-4BF7-A75E-0921F5551D5C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37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A659-7CCB-4F78-9510-C3E83C2B302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7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48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155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8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967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092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80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630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0B1C-1827-43AA-ABE9-518D8C2DB007}" type="datetimeFigureOut">
              <a:rPr lang="fa-IR" smtClean="0"/>
              <a:t>03/15/1436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6720-6866-4383-B501-BDEA2A2C60E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97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48" tIns="32123" rIns="64248" bIns="32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استسات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48" tIns="32123" rIns="64248" bIns="32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تااصيساالشي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48" tIns="32123" rIns="64248" bIns="32123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000" b="1">
                <a:effectLst>
                  <a:outerShdw blurRad="38100" dist="38100" dir="2700000" algn="tl">
                    <a:srgbClr val="C0C0C0"/>
                  </a:outerShdw>
                </a:effectLst>
                <a:latin typeface="Hoefler Text" charset="0"/>
                <a:cs typeface="B Zar" pitchFamily="2" charset="-7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41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248" tIns="32123" rIns="64248" bIns="32123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000" b="1">
                <a:effectLst>
                  <a:outerShdw blurRad="38100" dist="38100" dir="2700000" algn="tl">
                    <a:srgbClr val="C0C0C0"/>
                  </a:outerShdw>
                </a:effectLst>
                <a:latin typeface="Hoefler Text" charset="0"/>
                <a:cs typeface="B Zar" pitchFamily="2" charset="-7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3AA68-A18E-4CB8-90FC-E3A85422A5BD}" type="slidenum">
              <a:rPr 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8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42938" rtl="1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642938" rtl="1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defTabSz="642938" rtl="1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defTabSz="642938" rtl="1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defTabSz="642938" rtl="1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defTabSz="642938" rtl="1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ctr" defTabSz="642938" rtl="1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ctr" defTabSz="642938" rtl="1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ctr" defTabSz="642938" rtl="1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241300" indent="-241300" algn="r" defTabSz="642938" rtl="1" eaLnBrk="0" fontAlgn="base" hangingPunct="0"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22288" indent="-201613" algn="r" defTabSz="642938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803275" indent="-160338" algn="r" defTabSz="642938" rtl="1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cs typeface="+mn-cs"/>
        </a:defRPr>
      </a:lvl3pPr>
      <a:lvl4pPr marL="1125538" indent="-161925" algn="r" defTabSz="642938" rtl="1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1446213" indent="-160338" algn="r" defTabSz="642938" rtl="1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903413" indent="-160338" algn="r" defTabSz="642938" rtl="1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360613" indent="-160338" algn="r" defTabSz="642938" rtl="1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817813" indent="-160338" algn="r" defTabSz="642938" rtl="1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275013" indent="-160338" algn="r" defTabSz="642938" rtl="1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JPG%20(24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06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در ایران نظام های متعدد بیمه درمانی ، از پرداخت هزینه های درمانی افرادی که اقدام به خودکشی کرده اند خودداری می کنند . این امر موجب آن می گردد که تعداد خودکشی های منجر به فوت و یا اقدام به آن ، به میزان بسیار کمتر گزارش 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5902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در پژوهشی که در کشور سوئد انجام شد نشان داده شده است که آموزش پزشکان عمومی در جهت تشخیص افسردگی و درمان بیماران دارای تمایل خودکشی ، میزان بروز خودکشی را در جامعه کاهش می دهد و این تاثیر تا 2 سال ادامه دارد . در پژوهشی نیز که در شهربابک صورت گرفت اقدامات مشابهی انجام شد و توانست یک اپیدمی را که مراحل آغازین خود را می گذارند کنترل کند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5305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اداره سلامت روان وزارت بهداشت ، درمان و آموزش پزشکی در سال </a:t>
            </a:r>
            <a:r>
              <a:rPr lang="fa-IR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B Baran"/>
              </a:rPr>
              <a:t>1378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، در راستای انجام وظایف محوله خویش اقدام به تدوین برنامه ادغام پیشگیری اولیه از خودکشی در نظام مراقبتهای بهداشتی اولیه با تاکید بر درمان افسردگی نمود ، این برنامه با اهداف کلی زیر انجام گردید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0449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1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فراهم آوردن خدمات بهداشت روان و قابل دستیابی برای بیماران افسرده و افرادی که قصد اقدام به خودکشی داشته و یا اقدام نموده اند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2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کاهش موارد اقدام به خودکشی و کاهش مرگ و میر ناشی از آن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در راستای استراتژی های اداری ، گروه هماهنگی چندبخشی با حضور نمایندگان از ارگان های درگیر در مسایل اجتماعی و فرهنگی همچون استانداری و بهزیستی در وزارت بهداشت تشکیل گردید و برنامه اجرایی نهایی شد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7245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متون آموزشی مناسب پیشگیری از خودکشی با تاکید بر درمان افسردگی برای گروههای مختلف ارائه دهنده خدمات بهداشتی درمانی شامل بهورز ، رابط ، کاردان ، کارشناس ، پزشک عمومی ، کادر بخش اورژانس بیمارستان ها و پرستاران بخش های مرتبط تهیه گردید و با برگزاری کارگاه های آموزشی ارائه خدمات توسط آنها به افراد نیازمند فراهم گردید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9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خودکشی یک اورژانس روانپزشکی است که سالانه جان یک میلیون نفر را می گیرد برای خودکشی علل مختلفی ذکر گردیده و عوامل متعددی را در اقدام به آن موثر دانسته اند . مهمترین این عوامل عبارتند از :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علل روانی : بیماری های روانی به ویژه افسردگی ، اعتیاد ، پسیکوز ، اختلال دوقطبی و ( بیماری های شدید روانی )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علل جسمی : بیماری های جسمی مزمن ( مثل سرطان ، صرع ، ایدز ، بیماران دیالیزی )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56318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علل اجتماعی : مثل تنها زندگی کردن ، فقدان حمایت خانوادگی و اجتماعی و همچنین عوامل فشار زا ( مانند طلاق ، بیکاری ، فقر ، از دست دادن نزدیکان ، شکست در کار یا تحصیل ، ازدواج تحمیلی و ... )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B Baran"/>
              </a:rPr>
              <a:t>پزشک خانواده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باید کلیه موارد شناسایی و ارجاع شده توسط بهورز و کلیه مراجعان خود را که از گروه های در معرض خطر خودکشی هستند ، ویزیت کرده و طبق الگوریتم مداخله در خودکشی اقدامات مربوطه را انجام دهد . </a:t>
            </a:r>
            <a:endParaRPr lang="en-US" sz="2800" u="word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46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گروه های در معرض خطر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وجود هر یک از عوامل زیر می تواند عامل خطری برای اقدام به خودکشی باشد :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افسردگی به ویژه افسردگی اساسی ( ماژور )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وجود یا سابقه پسیکوز ، اختلال دوقطبی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سابقه اقدام به خودکشی قبلی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سابقه اقدام به خودکشی در یکی از اعضای خانواده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سوء مصرف مواد و الکل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مشکلات عاطفی اخیر یا طلاق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ناامیدی ، تنهایی یا انزوا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تمایلات پرخاشگرانه یا تکانه ای ( </a:t>
            </a:r>
            <a:r>
              <a:rPr lang="en-US" u="none" strike="noStrike" dirty="0" smtClean="0">
                <a:effectLst/>
                <a:latin typeface="Times New Roman"/>
                <a:ea typeface="Times New Roman"/>
                <a:cs typeface="B Baran"/>
              </a:rPr>
              <a:t>impulsive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)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شکست شغلی ، مشکلات مالی و بیکاری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36657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sz="25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ناامیدی ، تنهایی یا انزوا</a:t>
            </a:r>
            <a:endParaRPr lang="en-US" sz="2200" u="words" dirty="0">
              <a:solidFill>
                <a:prstClr val="black"/>
              </a:solidFill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sz="25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تمایلات پرخاشگرانه یا تکانه ای ( </a:t>
            </a:r>
            <a:r>
              <a:rPr lang="en-US" sz="25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impulsive</a:t>
            </a:r>
            <a:r>
              <a:rPr lang="fa-IR" sz="25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 )</a:t>
            </a:r>
            <a:endParaRPr lang="en-US" sz="2200" u="words" dirty="0">
              <a:solidFill>
                <a:prstClr val="black"/>
              </a:solidFill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sz="25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شکست شغلی ، مشکلات مالی و بیکاری</a:t>
            </a:r>
            <a:endParaRPr lang="en-US" sz="2200" u="words" dirty="0">
              <a:solidFill>
                <a:prstClr val="black"/>
              </a:solidFill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مبتلایان به بیماری های جسمی مزمن و ناتوان کننده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کسانی که از خودکشی صحبت می کنند یا طرح جدی برای خودکشی دارند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4158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سوالات غربالگری افکار خودکشی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1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آیا در حال حاضر احساس می کنید از زندگی سیر شده اید ؟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آیا در حال حاضر آرزو می کنید که کاش زندگی شما به پایان می رسید ؟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آیا به این فکر می کنید که خود را از بین ببرید ؟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اقداماتی که تا زمان ارجاع باید انجام شود :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1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بیمار را تنها نگذارید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2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اشیاء خطرناک ، وسایل تیز و برنده ، داروها و سموم را دور از دسترس بیمار قرار دهید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3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مراقب احتمال صدمه زدن بیمار به خودش یا اطرافیان باشید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4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به بیمار فرصت دهید افکار و احساسات خود را آزادانه بیان کند و با وی همدلی نمایید .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484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طبق گزارش های سازمان جهانی بهداشت ، خودکشی در کشورهایی که اطلاعات آنها در دسترس است در زمره 10 علت اصلی مرگ می باشد و در برخی از این کشورها در گروه سنی 34 سال ، خودکشی سومین علت مرگ را تشکیل می دهد 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1948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5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از پند و اندرز و قضاوت زودهنگام در مورد بیمار بپرهیزید . گاهی تنها گوش دادن به صحبت های بیمار می تواند بسیار کمک کننده باشد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6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به خانواده جهت حمایت و نظارت نزدیک اطلاع دهید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7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در تمام موارد ارجاع به طور مشروح تشخیص ، علت و اقدامات درمانی خود را ذکر نمایید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8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بیمارانی که به تنهایی قادر به اداره خود یا دادن اطلاعات کافی نیستند را به همراه یکی از بستگان مطلع ارجاع دهید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9 </a:t>
            </a:r>
            <a:r>
              <a:rPr lang="fa-IR" dirty="0" smtClean="0">
                <a:effectLst/>
                <a:ea typeface="Times New Roman"/>
                <a:cs typeface="Times New Roman"/>
              </a:rPr>
              <a:t>–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زمان و مکان ارجاع را به گونه ای تنظیم نمایید که بیمار دچار سردرگمی نشود</a:t>
            </a:r>
          </a:p>
          <a:p>
            <a:r>
              <a:rPr lang="fa-IR" dirty="0" smtClean="0">
                <a:latin typeface="Times New Roman"/>
                <a:ea typeface="Times New Roman"/>
                <a:cs typeface="B Baran"/>
              </a:rPr>
              <a:t>10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</a:t>
            </a:r>
            <a:r>
              <a:rPr lang="fa-IR" sz="2700" dirty="0" smtClean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 </a:t>
            </a:r>
            <a:r>
              <a:rPr lang="fa-IR" sz="2700" dirty="0">
                <a:solidFill>
                  <a:prstClr val="black"/>
                </a:solidFill>
                <a:latin typeface="Times New Roman"/>
                <a:ea typeface="Times New Roman"/>
              </a:rPr>
              <a:t>–</a:t>
            </a:r>
            <a:r>
              <a:rPr lang="fa-IR" sz="2700" dirty="0">
                <a:solidFill>
                  <a:prstClr val="black"/>
                </a:solidFill>
                <a:latin typeface="Times New Roman"/>
                <a:ea typeface="Times New Roman"/>
                <a:cs typeface="B Baran"/>
              </a:rPr>
              <a:t> در صورت امکان سوابق درمانی و پاراکلینیکی بیمار ضمیمه فرم ارجاع گردد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7593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پیگیری و مراقبت بیمار دارای افکار خودکشی توسط پزشک بعد از بازگشت ازارجاع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روانپزشک یا پزشک عمومی دوره دیده با بیمار ارجاع شده به یکی از طرق زیر عمل خواهد کرد :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الف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ادامه درمان تا کنترل بیماری و سپردن ادامه درمان بعد از کنترل به پزشک ارجاع دهنده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ارائه رهنمود کلی و تعیین زمان ارجاع بعدی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ویزیت اولیه پزشک ( طی هفته اول بازگشت از ارجاع )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دریافت پسخوراند از سطح بالاتر در مورد تشخیص و علل ایجاد افکار خودکشی ، نحوه مصرف داروها ، ثبت داروها ، آموزش خانواده و بیمار در مورد مصرف داروها و ویزیت مجدد طی دوهفته بعد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8753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ارجاع غیرفوری به کارشناس بهداشت روان جهت انجام ارزیابی های روانشناختی و مداخلات درمانی غیردارویی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2889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ویزیت های بعدی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پزشک ترجیحا بیمار را مطابق پسخوراند روانپزشک یا پزشک عمومی دوره دیده ویزیت می کند . در غیراین صورت تا شش ماه بیمار به صورت ماهانه یک بار ویزیت می شود . برای قطع درمان ترجیحا بیمار به صورت غیرفوری به روانپزشک یا پزشک عمومی دوره دیده ارجاع می شود .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7378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توصیه های تکمیلی در مورد بیمار با افکار خودکشی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افسردگی یکی از شایعترین علل خودکشی است ، بدین ترتیب شناسایی به موقع افراد افسرده و درمان مناسب و کامل این افراد می تواند اقدام به خودکشی و مرگ ناشی از آن را به میزان زیادی کم کند ( به الگوریتم تشخیص و درمان افسردگی مراجعه کنید )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این باور که بیماران با افکار خودکشی آن را عملی نمی کنند نادرست است و هر بیماری که تمایل به خودکشی را عنوان می کند باید به دقت ارزیابی و تحت نظر قرار گیرد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73769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به بیمار و مراقبین وی بگویید گاه افکار خودکشی دوباره برمیگردد . تاکید کنید که در صورت برگشت افکار خودکشی سریعا به شما مراجعه نمایند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پرسش در مورد خودکشی موجب افزایش خطر اقدام به خودکشی نمی شود و در مواردی که فرد در معرض خطر است حتما باید از نظر خودکشی ارزیابی شود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از طریق خانواده ، دوستان و همکاران بیمار را مورد حمایت قرار دهید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9550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به بیمار فرصت دهید تا در مورد رنج ها و ناراحتی های خود حرف بزند ، بیمار را حمایت کنید و از سرزنش و پند و اندرز اجتناب کنید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موقعیت های مثبت زندگی بیمار را به وی نشان دهید ، به بیمار کمک کنید تا ارزش زندگیش را برای خود و دیگران دریابد برای مثال اینکه فرزندان وی تا چه حد به وی نیازمندند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90466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بر موقتی بودن احساس غیرقابل تحمل بیمار تاکید کنید  ؛ به خصوص اگر در گذشته دوره های مشابهی داشته که بهبود یافته است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97339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از جمله عواملی که می توان میزان خودکشی را افزایش دهد ، پخش خبر مربوط به خودکشی یک نفر در بین مردم آن محل یا منطقه می باشد . پخش خبر خودکشی و نحوه ی اقدام به آن موجب می شود کسانی که دچار افسردگی هستند و در معرض خطر خودکشی قرار دارند ، ترغیب شوند که خودشان را از بین ببرند . بنابراین به عنوان یک اقدام پیشگیرانه هم خودتان خبر خودکشی را پخش نکنید و هم به دیگران توصیه کنید از پخش این خبر خودداری کنند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48096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u="none" strike="noStrike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2  Titr"/>
              </a:rPr>
              <a:t>شرح وظایف پزشک تیم سلامت در رابطه با خودکشی </a:t>
            </a:r>
            <a:endParaRPr lang="en-US" sz="2800" u="words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پذیرش موارد ارجاع شده از سوی بهورز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ارجاع فوری بیماران با افکار خودکشی به روانپزشک یا بخش روانپزشکی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ارائه پسخوراند به بهورز در مورد پیگیری بیماران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ارجاع غیرفوری به کارشناس بهداشت روان جهت انجام ارزیابی های روانشناختی و مداخلات درمانی غیردارویی پس از بازگشت بیمار از سطح تخصصی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پیگیری برنامه درمانی توصیه شده توسط پزشک تخصصی سطح سوم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8065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بر اساس آمارهای منتشره از سوی این سازمان ، هر ساله بیش از 400000 نفر در جهان خودکشی می کنند ولی به نظر می رسد که این تعداد شامل همه موارد نمی گردد و به دلیل شرایط اجتماعی ، فرهنگی و نگرش های مذهبی غالب در کشورها ، درصد بالایی از موارد گزارش نمی شوند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20383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آموزش بیمار و خانواده وی در مورد علل احتمالی ، درمان و پیگیری بر حسب تشخیص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نظارت بر عملکرد بهورز و کارشناس بهداشت روان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u="none" strike="noStrike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2  Titr"/>
              </a:rPr>
              <a:t>شرح وظایف بهورز </a:t>
            </a:r>
            <a:endParaRPr lang="en-US" sz="2800" u="words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شناسایی و غربالگری افراد در معرض خطر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ارجاع به موقع افراد در معرض خطر و افرادی که اقدام به خودکشی داشته اند 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34218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پیگیری برنامه درمانی تعیین شده از سوی پزشک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آموزش انفرادی به افراد مهم خانواده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گزارش دهی منظم خودکشی 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ثبت و نگهداری اطلاعات به صورت محرمانه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81014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شرح وظایف کارشناس بهداشت روان در رابطه با خودکشی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بررسی موارد ارجاع شده از طرف پزشک و انجام ارزیابی های روانشناختی لازم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انجام مداخلات غیردارویی برای درمان خودکشی مشتمل بر مداخله در بحران ، روش های حل مساله ، کنترل استرس و غیره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انجام مداخلات پیشگیرانه در مورد افراد در معرض خطر خودکشی ( پروتکل پیشگیری از خودکشی )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آموزش به خانواده ، بیمار و بهورز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73252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موارد ارجاع فوری به روانپزشک یا پزشک عمومی دوره دیده 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بیماری که به هر دلیل فکر خودکشی دارد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بیماری که به هر دلیل فکر خودکشی دارد یا این گونه وانمود می کند . حتی اگر به نظر پزشک این مساله واقعی یا جدی نباشد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بیماری که از خوردن آب و غذا امتناع می کند .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وجود اختلال جدی در غذا خوردن ، وضعیت طبی بد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8252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عدم تحرک ، عدم صحبت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2  Titr"/>
              </a:rPr>
              <a:t>موارد ارجاع فوری به بخش روانپزشکی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بیماری که برای خودکشی برنامه یا نقشه مشخصی دارد .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بیماری که احتمال می رود به دیگران آسیب برساند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pPr lvl="0">
              <a:buFont typeface="Times New Roman"/>
              <a:buChar char="-"/>
              <a:tabLst>
                <a:tab pos="457200" algn="l"/>
              </a:tabLst>
            </a:pP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بیمار بسیار تحریک پذیر ، آژیته یا شدیدا بی قرار که کنترل رفتار وی دشوار است .  </a:t>
            </a:r>
            <a:endParaRPr lang="en-US" sz="2800" u="words" dirty="0" smtClean="0">
              <a:effectLst/>
              <a:latin typeface="Times New Roman"/>
              <a:ea typeface="Times New Roman"/>
              <a:cs typeface="B Bar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</a:t>
            </a:r>
            <a:endParaRPr lang="en-US" sz="2800" u="word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88292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 descr="http://www.raha.odvv.org/resources/attachment/LG_1407341341_1e85a9b11fdef402539ab2b9802dbecd.jpg">
            <a:hlinkClick r:id="" tooltip="&quot;بهترین چیز رسیدن به نگاهی است که از حادثۀ عشق تر است... سهراب سپهری&quot;"/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6672"/>
            <a:ext cx="8229600" cy="56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82529" y="2852936"/>
            <a:ext cx="4070346" cy="1323439"/>
          </a:xfrm>
          <a:prstGeom prst="rect">
            <a:avLst/>
          </a:prstGeom>
          <a:noFill/>
        </p:spPr>
        <p:txBody>
          <a:bodyPr wrap="none" rtlCol="1">
            <a:prstTxWarp prst="textArchDown">
              <a:avLst/>
            </a:prstTxWarp>
            <a:spAutoFit/>
          </a:bodyPr>
          <a:lstStyle/>
          <a:p>
            <a:r>
              <a:rPr lang="fa-IR" sz="8000" dirty="0" smtClean="0">
                <a:solidFill>
                  <a:schemeClr val="bg1"/>
                </a:solidFill>
              </a:rPr>
              <a:t>خسته نباشید</a:t>
            </a:r>
            <a:endParaRPr lang="fa-IR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9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در کشورهای اروپایی به ازای هر خودکشی ، 10 مورد اقدام به خودکشی اتفاق می افتد . آمار ارائه شده فقط در مورد کسانی است که جهت درمان به مراکز درمانی مراجعه کرده و به ثبت رسیده اند . لیکن درصد بسیار بالایی از آنها به دلیل عدم مراجعه به مراکز درمانی گزارش نمی گردند .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800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. آمار جهانی نشان می دهند خودکشی در دهه های اخیر رو به افزایش بوده و الگوی سنی آن در حال تغییر است ( 2 و 3 ) . نتایج تحقیقات نشان داده میزان خودکشی از صفر نفر در کشورهای اسلامی ( 4 ) تا 28 در صدهزار نفر در اسلونی ( 5 ) متغیر است.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در مطالعات ملی میزان خودکشی 6 تا 8 در صدهزار نفر برآورد شده است ( 6 ، 7 ، 8 ) . در مطالعه ای نرخ فکر ، برنامه ، و اقدام به خودکشی در شهر کرج به ترتیب برابر 14 ، 6 و 3 درصد در طول عمر وهمین موارد در یکسال گذشته به ترتیب برابر 6 ، 3 و 2/1 در صد در سطح جمعیت عمومی به دست آمد ( 9 ) 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8264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در برنامه های پیشگیری از خودکشی ، شناسایی عوامل خطر ( </a:t>
            </a:r>
            <a:r>
              <a:rPr lang="en-US" u="none" strike="noStrike" dirty="0" smtClean="0">
                <a:effectLst/>
                <a:latin typeface="Times New Roman"/>
                <a:ea typeface="Times New Roman"/>
                <a:cs typeface="B Baran"/>
              </a:rPr>
              <a:t>risk factors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) رفتارهای خودکشی حائز اهمیت بسیار است . مطالعات انجام شده در ایران نشان داده اند مردان مجرد ، زنان تازه ازدواج کرده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،دختران و پسران دانش آموز و نوجوان ، مردان بیکار ، و زنان خانه دار در معرض خطر بالاتر برای اقدام قرار دارند ،. در اقدام کنندگان ایرانی از لحاظ ارتباط زمانی با اقدام ، مشکلات روانی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</a:rPr>
              <a:t>–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 اجتماعی از جمله اختلافات خانوادگی ، اختلاف با همسر ، در بزرگسالان و نیز تعارض با والدین در نوجوانان شایعترین </a:t>
            </a:r>
            <a:r>
              <a:rPr lang="fa-IR" u="none" strike="noStrike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B Baran"/>
              </a:rPr>
              <a:t>عوامل فشارزای روانی نزدیک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، و مشکلات مالی ، و شغلی شایعترین </a:t>
            </a:r>
            <a:r>
              <a:rPr lang="fa-IR" u="none" strike="noStrike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B Baran"/>
              </a:rPr>
              <a:t>عوامل فشارزای روانی دور </a:t>
            </a:r>
            <a:r>
              <a:rPr lang="fa-IR" u="none" strike="noStrike" dirty="0" smtClean="0">
                <a:effectLst/>
                <a:latin typeface="Times New Roman"/>
                <a:ea typeface="Times New Roman"/>
                <a:cs typeface="B Baran"/>
              </a:rPr>
              <a:t>است.</a:t>
            </a:r>
            <a:endParaRPr lang="en-US" sz="2800" u="words" dirty="0" smtClean="0">
              <a:effectLst/>
              <a:latin typeface="Times New Roman"/>
              <a:ea typeface="Times New Roman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0649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مشکلات روانشناختی و بررسی تشخیص روانپزشکی اقدام کنندگان ، موضوعی است که در مطالعات داخلی کمتر مورد بررسی قرار گرفته است ( 16 ) . مطالعات خارجی نشان داده اند که بیش از 90% اقدام کنندگان حداقل یک تشخیص روانپزشکی در محور یک یا دو دارند . از میان تشخیص های روانپزشکی ، افسردگی اساسی شایع ترین بیماری عصبی </a:t>
            </a:r>
            <a:r>
              <a:rPr lang="fa-IR" dirty="0" smtClean="0">
                <a:effectLst/>
                <a:ea typeface="Times New Roman"/>
                <a:cs typeface="Times New Roman"/>
              </a:rPr>
              <a:t>–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روانی مشاهده شده در اقدام کنندگان است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0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نظر به اینکه عوامل متعدد روانی </a:t>
            </a:r>
            <a:r>
              <a:rPr lang="fa-IR" dirty="0" smtClean="0">
                <a:effectLst/>
                <a:ea typeface="Times New Roman"/>
                <a:cs typeface="Times New Roman"/>
              </a:rPr>
              <a:t>–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خانوادگی </a:t>
            </a:r>
            <a:r>
              <a:rPr lang="fa-IR" dirty="0" smtClean="0">
                <a:effectLst/>
                <a:ea typeface="Times New Roman"/>
                <a:cs typeface="Times New Roman"/>
              </a:rPr>
              <a:t>–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اجتماعی در بروز رفتارهای خودکشی نقش دارند ، کنترل تمامی این عوامل در پیشگیری از خودکشی کاری دشوار و تقریبا غیرممکن است . هر یک از رویکردهای پیشگیری از خودکشی متناسب با ریسک فاکتورهای مربوطه ، اهداف مختلفی را در نظر گرفته اند . تشخیص و درمان بیماری های عصبی </a:t>
            </a:r>
            <a:r>
              <a:rPr lang="fa-IR" dirty="0" smtClean="0">
                <a:effectLst/>
                <a:ea typeface="Times New Roman"/>
                <a:cs typeface="Times New Roman"/>
              </a:rPr>
              <a:t>–</a:t>
            </a:r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 روانی از رویکردهایی بوده است که اثربخشی آن در مطالعات خارجی نشان داده شده است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01432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effectLst/>
                <a:latin typeface="Times New Roman"/>
                <a:ea typeface="Times New Roman"/>
                <a:cs typeface="B Baran"/>
              </a:rPr>
              <a:t>نظر به اینکه نه تنها در بیماران افسرده ، بلکه همچنین در کسانی که علت اقدام به خودکشی خود را مشکلات خانوادگی ، شغلی ، و مالی عنوان می کنند ، نشانه های افسردگی دیده می شود ، درمان افسردگی در پیشگیری از خودکشی می تواند رویکرد مناسبی در هزینه کردن اعتبارات این بخش از برنامه های بهداشت روانی تلقی شود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658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2277</Words>
  <Application>Microsoft Office PowerPoint</Application>
  <PresentationFormat>On-screen Show (4:3)</PresentationFormat>
  <Paragraphs>105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rayan-parse</dc:creator>
  <cp:lastModifiedBy>rayan-parse</cp:lastModifiedBy>
  <cp:revision>5</cp:revision>
  <dcterms:created xsi:type="dcterms:W3CDTF">2015-01-05T08:18:50Z</dcterms:created>
  <dcterms:modified xsi:type="dcterms:W3CDTF">2015-01-05T08:58:47Z</dcterms:modified>
</cp:coreProperties>
</file>