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  <p:sldMasterId id="2147483660" r:id="rId2"/>
  </p:sldMasterIdLst>
  <p:sldIdLst>
    <p:sldId id="293" r:id="rId3"/>
    <p:sldId id="258" r:id="rId4"/>
    <p:sldId id="283" r:id="rId5"/>
    <p:sldId id="282" r:id="rId6"/>
    <p:sldId id="281" r:id="rId7"/>
    <p:sldId id="280" r:id="rId8"/>
    <p:sldId id="279" r:id="rId9"/>
    <p:sldId id="278" r:id="rId10"/>
    <p:sldId id="277" r:id="rId11"/>
    <p:sldId id="276" r:id="rId12"/>
    <p:sldId id="286" r:id="rId13"/>
    <p:sldId id="285" r:id="rId14"/>
    <p:sldId id="284" r:id="rId15"/>
    <p:sldId id="289" r:id="rId16"/>
    <p:sldId id="288" r:id="rId17"/>
    <p:sldId id="287" r:id="rId18"/>
    <p:sldId id="275" r:id="rId19"/>
    <p:sldId id="274" r:id="rId20"/>
    <p:sldId id="273" r:id="rId21"/>
    <p:sldId id="272" r:id="rId22"/>
    <p:sldId id="271" r:id="rId23"/>
    <p:sldId id="270" r:id="rId24"/>
    <p:sldId id="269" r:id="rId25"/>
    <p:sldId id="268" r:id="rId26"/>
    <p:sldId id="267" r:id="rId27"/>
    <p:sldId id="266" r:id="rId28"/>
    <p:sldId id="265" r:id="rId29"/>
    <p:sldId id="264" r:id="rId30"/>
    <p:sldId id="263" r:id="rId31"/>
    <p:sldId id="262" r:id="rId32"/>
    <p:sldId id="261" r:id="rId33"/>
    <p:sldId id="260" r:id="rId34"/>
    <p:sldId id="259" r:id="rId35"/>
    <p:sldId id="291" r:id="rId36"/>
    <p:sldId id="290" r:id="rId37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78" d="100"/>
          <a:sy n="78" d="100"/>
        </p:scale>
        <p:origin x="-11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B0B1C-1827-43AA-ABE9-518D8C2DB007}" type="datetimeFigureOut">
              <a:rPr lang="fa-IR" smtClean="0"/>
              <a:t>03/15/1436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D6720-6866-4383-B501-BDEA2A2C60E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690859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B0B1C-1827-43AA-ABE9-518D8C2DB007}" type="datetimeFigureOut">
              <a:rPr lang="fa-IR" smtClean="0"/>
              <a:t>03/15/1436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D6720-6866-4383-B501-BDEA2A2C60E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6212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B0B1C-1827-43AA-ABE9-518D8C2DB007}" type="datetimeFigureOut">
              <a:rPr lang="fa-IR" smtClean="0"/>
              <a:t>03/15/1436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D6720-6866-4383-B501-BDEA2A2C60E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806993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B22860-A84C-4F90-8A87-B972316D6289}" type="slidenum">
              <a:rPr lang="ar-SA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80549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462D00-5FC9-439A-9DE8-72C91540450F}" type="slidenum">
              <a:rPr lang="ar-SA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82806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1520C7-1CCA-47CC-A2C1-3324BCC50B47}" type="slidenum">
              <a:rPr lang="ar-SA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78850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40AC93-E0A2-43F7-BD15-9DFDD4DA5835}" type="slidenum">
              <a:rPr lang="ar-SA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3419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FAB150-5833-4170-9D9D-A7FBA9F4C645}" type="slidenum">
              <a:rPr lang="ar-SA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59557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0EFD07-584B-47E4-B01E-4C921DE05A5A}" type="slidenum">
              <a:rPr lang="ar-SA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31471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71854A-A6EF-4FA3-AD84-49FA28AD7810}" type="slidenum">
              <a:rPr lang="ar-SA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05971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6A4280-DD31-459E-AC69-7B27BB62A0BE}" type="slidenum">
              <a:rPr lang="ar-SA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544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B0B1C-1827-43AA-ABE9-518D8C2DB007}" type="datetimeFigureOut">
              <a:rPr lang="fa-IR" smtClean="0"/>
              <a:t>03/15/1436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D6720-6866-4383-B501-BDEA2A2C60E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277786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a-I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E2FF05-A8D8-4044-92CE-6B3125B851AF}" type="slidenum">
              <a:rPr lang="ar-SA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17921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10C716-E59A-4BF7-A75E-0921F5551D5C}" type="slidenum">
              <a:rPr lang="ar-SA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32372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3DA659-7CCB-4F78-9510-C3E83C2B302E}" type="slidenum">
              <a:rPr lang="ar-SA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3678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B0B1C-1827-43AA-ABE9-518D8C2DB007}" type="datetimeFigureOut">
              <a:rPr lang="fa-IR" smtClean="0"/>
              <a:t>03/15/1436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D6720-6866-4383-B501-BDEA2A2C60E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0488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B0B1C-1827-43AA-ABE9-518D8C2DB007}" type="datetimeFigureOut">
              <a:rPr lang="fa-IR" smtClean="0"/>
              <a:t>03/15/1436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D6720-6866-4383-B501-BDEA2A2C60E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391556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B0B1C-1827-43AA-ABE9-518D8C2DB007}" type="datetimeFigureOut">
              <a:rPr lang="fa-IR" smtClean="0"/>
              <a:t>03/15/1436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D6720-6866-4383-B501-BDEA2A2C60E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96899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B0B1C-1827-43AA-ABE9-518D8C2DB007}" type="datetimeFigureOut">
              <a:rPr lang="fa-IR" smtClean="0"/>
              <a:t>03/15/1436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D6720-6866-4383-B501-BDEA2A2C60E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69677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B0B1C-1827-43AA-ABE9-518D8C2DB007}" type="datetimeFigureOut">
              <a:rPr lang="fa-IR" smtClean="0"/>
              <a:t>03/15/1436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D6720-6866-4383-B501-BDEA2A2C60E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840922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B0B1C-1827-43AA-ABE9-518D8C2DB007}" type="datetimeFigureOut">
              <a:rPr lang="fa-IR" smtClean="0"/>
              <a:t>03/15/1436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D6720-6866-4383-B501-BDEA2A2C60E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78049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B0B1C-1827-43AA-ABE9-518D8C2DB007}" type="datetimeFigureOut">
              <a:rPr lang="fa-IR" smtClean="0"/>
              <a:t>03/15/1436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D6720-6866-4383-B501-BDEA2A2C60E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756304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CB0B1C-1827-43AA-ABE9-518D8C2DB007}" type="datetimeFigureOut">
              <a:rPr lang="fa-IR" smtClean="0"/>
              <a:t>03/15/1436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0D6720-6866-4383-B501-BDEA2A2C60E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89733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4248" tIns="32123" rIns="64248" bIns="3212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a-IR" smtClean="0"/>
              <a:t>استسات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4248" tIns="32123" rIns="64248" bIns="321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a-IR" smtClean="0"/>
              <a:t>تااصيساالشي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4248" tIns="32123" rIns="64248" bIns="32123" numCol="1" anchor="t" anchorCtr="0" compatLnSpc="1">
            <a:prstTxWarp prst="textNoShape">
              <a:avLst/>
            </a:prstTxWarp>
          </a:bodyPr>
          <a:lstStyle>
            <a:lvl1pPr rtl="0" eaLnBrk="0" hangingPunct="0">
              <a:defRPr sz="1000" b="1">
                <a:effectLst>
                  <a:outerShdw blurRad="38100" dist="38100" dir="2700000" algn="tl">
                    <a:srgbClr val="C0C0C0"/>
                  </a:outerShdw>
                </a:effectLst>
                <a:latin typeface="Hoefler Text" charset="0"/>
                <a:cs typeface="B Zar" pitchFamily="2" charset="-7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7200" y="6245225"/>
            <a:ext cx="4191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4248" tIns="32123" rIns="64248" bIns="32123" numCol="1" anchor="t" anchorCtr="0" compatLnSpc="1">
            <a:prstTxWarp prst="textNoShape">
              <a:avLst/>
            </a:prstTxWarp>
          </a:bodyPr>
          <a:lstStyle>
            <a:lvl1pPr algn="l" rtl="0" eaLnBrk="0" hangingPunct="0">
              <a:defRPr sz="1000" b="1">
                <a:effectLst>
                  <a:outerShdw blurRad="38100" dist="38100" dir="2700000" algn="tl">
                    <a:srgbClr val="C0C0C0"/>
                  </a:outerShdw>
                </a:effectLst>
                <a:latin typeface="Hoefler Text" charset="0"/>
                <a:cs typeface="B Zar" pitchFamily="2" charset="-7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1D3AA68-A18E-4CB8-90FC-E3A85422A5BD}" type="slidenum">
              <a:rPr lang="ar-SA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0384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642938" rtl="1" eaLnBrk="0" fontAlgn="base" hangingPunct="0">
        <a:spcBef>
          <a:spcPct val="0"/>
        </a:spcBef>
        <a:spcAft>
          <a:spcPct val="0"/>
        </a:spcAft>
        <a:defRPr sz="31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defTabSz="642938" rtl="1" eaLnBrk="0" fontAlgn="base" hangingPunct="0">
        <a:spcBef>
          <a:spcPct val="0"/>
        </a:spcBef>
        <a:spcAft>
          <a:spcPct val="0"/>
        </a:spcAft>
        <a:defRPr sz="31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  <a:cs typeface="Arial" pitchFamily="34" charset="0"/>
        </a:defRPr>
      </a:lvl2pPr>
      <a:lvl3pPr algn="ctr" defTabSz="642938" rtl="1" eaLnBrk="0" fontAlgn="base" hangingPunct="0">
        <a:spcBef>
          <a:spcPct val="0"/>
        </a:spcBef>
        <a:spcAft>
          <a:spcPct val="0"/>
        </a:spcAft>
        <a:defRPr sz="31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  <a:cs typeface="Arial" pitchFamily="34" charset="0"/>
        </a:defRPr>
      </a:lvl3pPr>
      <a:lvl4pPr algn="ctr" defTabSz="642938" rtl="1" eaLnBrk="0" fontAlgn="base" hangingPunct="0">
        <a:spcBef>
          <a:spcPct val="0"/>
        </a:spcBef>
        <a:spcAft>
          <a:spcPct val="0"/>
        </a:spcAft>
        <a:defRPr sz="31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  <a:cs typeface="Arial" pitchFamily="34" charset="0"/>
        </a:defRPr>
      </a:lvl4pPr>
      <a:lvl5pPr algn="ctr" defTabSz="642938" rtl="1" eaLnBrk="0" fontAlgn="base" hangingPunct="0">
        <a:spcBef>
          <a:spcPct val="0"/>
        </a:spcBef>
        <a:spcAft>
          <a:spcPct val="0"/>
        </a:spcAft>
        <a:defRPr sz="31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  <a:cs typeface="Arial" pitchFamily="34" charset="0"/>
        </a:defRPr>
      </a:lvl5pPr>
      <a:lvl6pPr marL="457200" algn="ctr" defTabSz="642938" rtl="1" fontAlgn="base">
        <a:spcBef>
          <a:spcPct val="0"/>
        </a:spcBef>
        <a:spcAft>
          <a:spcPct val="0"/>
        </a:spcAft>
        <a:defRPr sz="31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  <a:cs typeface="Arial" pitchFamily="34" charset="0"/>
        </a:defRPr>
      </a:lvl6pPr>
      <a:lvl7pPr marL="914400" algn="ctr" defTabSz="642938" rtl="1" fontAlgn="base">
        <a:spcBef>
          <a:spcPct val="0"/>
        </a:spcBef>
        <a:spcAft>
          <a:spcPct val="0"/>
        </a:spcAft>
        <a:defRPr sz="31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  <a:cs typeface="Arial" pitchFamily="34" charset="0"/>
        </a:defRPr>
      </a:lvl7pPr>
      <a:lvl8pPr marL="1371600" algn="ctr" defTabSz="642938" rtl="1" fontAlgn="base">
        <a:spcBef>
          <a:spcPct val="0"/>
        </a:spcBef>
        <a:spcAft>
          <a:spcPct val="0"/>
        </a:spcAft>
        <a:defRPr sz="31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  <a:cs typeface="Arial" pitchFamily="34" charset="0"/>
        </a:defRPr>
      </a:lvl8pPr>
      <a:lvl9pPr marL="1828800" algn="ctr" defTabSz="642938" rtl="1" fontAlgn="base">
        <a:spcBef>
          <a:spcPct val="0"/>
        </a:spcBef>
        <a:spcAft>
          <a:spcPct val="0"/>
        </a:spcAft>
        <a:defRPr sz="31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  <a:cs typeface="Arial" pitchFamily="34" charset="0"/>
        </a:defRPr>
      </a:lvl9pPr>
    </p:titleStyle>
    <p:bodyStyle>
      <a:lvl1pPr marL="241300" indent="-241300" algn="r" defTabSz="642938" rtl="1" eaLnBrk="0" fontAlgn="base" hangingPunct="0">
        <a:spcBef>
          <a:spcPct val="20000"/>
        </a:spcBef>
        <a:spcAft>
          <a:spcPct val="0"/>
        </a:spcAft>
        <a:buChar char="•"/>
        <a:defRPr sz="22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522288" indent="-201613" algn="r" defTabSz="642938" rtl="1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2pPr>
      <a:lvl3pPr marL="803275" indent="-160338" algn="r" defTabSz="642938" rtl="1" eaLnBrk="0" fontAlgn="base" hangingPunct="0">
        <a:spcBef>
          <a:spcPct val="20000"/>
        </a:spcBef>
        <a:spcAft>
          <a:spcPct val="0"/>
        </a:spcAft>
        <a:buChar char="•"/>
        <a:defRPr sz="1700">
          <a:solidFill>
            <a:schemeClr val="tx1"/>
          </a:solidFill>
          <a:latin typeface="+mn-lt"/>
          <a:cs typeface="+mn-cs"/>
        </a:defRPr>
      </a:lvl3pPr>
      <a:lvl4pPr marL="1125538" indent="-161925" algn="r" defTabSz="642938" rtl="1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cs typeface="+mn-cs"/>
        </a:defRPr>
      </a:lvl4pPr>
      <a:lvl5pPr marL="1446213" indent="-160338" algn="r" defTabSz="642938" rtl="1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5pPr>
      <a:lvl6pPr marL="1903413" indent="-160338" algn="r" defTabSz="642938" rtl="1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6pPr>
      <a:lvl7pPr marL="2360613" indent="-160338" algn="r" defTabSz="642938" rtl="1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7pPr>
      <a:lvl8pPr marL="2817813" indent="-160338" algn="r" defTabSz="642938" rtl="1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8pPr>
      <a:lvl9pPr marL="3275013" indent="-160338" algn="r" defTabSz="642938" rtl="1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3" descr="JPG%20(24)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740644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>
                <a:effectLst/>
                <a:latin typeface="Times New Roman"/>
                <a:ea typeface="Times New Roman"/>
                <a:cs typeface="B Baran"/>
              </a:rPr>
              <a:t>در ایران نظام های متعدد بیمه درمانی ، از پرداخت هزینه های درمانی افرادی که اقدام به خودکشی کرده اند خودداری می کنند . این امر موجب آن می گردد که تعداد خودکشی های منجر به فوت و یا اقدام به آن ، به میزان بسیار کمتر گزارش شود 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7590274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u="none" strike="noStrike" dirty="0" smtClean="0">
                <a:effectLst/>
                <a:latin typeface="Times New Roman"/>
                <a:ea typeface="Times New Roman"/>
                <a:cs typeface="B Baran"/>
              </a:rPr>
              <a:t>در پژوهشی که در کشور سوئد انجام شد نشان داده شده است که آموزش پزشکان عمومی در جهت تشخیص افسردگی و درمان بیماران دارای تمایل خودکشی ، میزان بروز خودکشی را در جامعه کاهش می دهد و این تاثیر تا 2 سال ادامه دارد . در پژوهشی نیز که در شهربابک صورت گرفت اقدامات مشابهی انجام شد و توانست یک اپیدمی را که مراحل آغازین خود را می گذارند کنترل کند .</a:t>
            </a:r>
            <a:endParaRPr lang="en-US" sz="2800" u="words" dirty="0" smtClean="0">
              <a:effectLst/>
              <a:latin typeface="Times New Roman"/>
              <a:ea typeface="Times New Roman"/>
            </a:endParaRP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9530566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>
                <a:effectLst/>
                <a:latin typeface="Times New Roman"/>
                <a:ea typeface="Times New Roman"/>
                <a:cs typeface="B Baran"/>
              </a:rPr>
              <a:t>اداره سلامت روان وزارت بهداشت ، درمان و آموزش پزشکی در سال </a:t>
            </a:r>
            <a:r>
              <a:rPr lang="fa-IR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  <a:cs typeface="B Baran"/>
              </a:rPr>
              <a:t>1378</a:t>
            </a:r>
            <a:r>
              <a:rPr lang="fa-IR" dirty="0" smtClean="0">
                <a:effectLst/>
                <a:latin typeface="Times New Roman"/>
                <a:ea typeface="Times New Roman"/>
                <a:cs typeface="B Baran"/>
              </a:rPr>
              <a:t> ، در راستای انجام وظایف محوله خویش اقدام به تدوین برنامه ادغام پیشگیری اولیه از خودکشی در نظام مراقبتهای بهداشتی اولیه با تاکید بر درمان افسردگی نمود ، این برنامه با اهداف کلی زیر انجام گردید 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2044984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a-IR" u="none" strike="noStrike" dirty="0" smtClean="0">
                <a:effectLst/>
                <a:latin typeface="Times New Roman"/>
                <a:ea typeface="Times New Roman"/>
                <a:cs typeface="B Baran"/>
              </a:rPr>
              <a:t>1 </a:t>
            </a:r>
            <a:r>
              <a:rPr lang="fa-IR" u="none" strike="noStrike" dirty="0" smtClean="0">
                <a:effectLst/>
                <a:latin typeface="Times New Roman"/>
                <a:ea typeface="Times New Roman"/>
              </a:rPr>
              <a:t>–</a:t>
            </a:r>
            <a:r>
              <a:rPr lang="fa-IR" u="none" strike="noStrike" dirty="0" smtClean="0">
                <a:effectLst/>
                <a:latin typeface="Times New Roman"/>
                <a:ea typeface="Times New Roman"/>
                <a:cs typeface="B Baran"/>
              </a:rPr>
              <a:t> فراهم آوردن خدمات بهداشت روان و قابل دستیابی برای بیماران افسرده و افرادی که قصد اقدام به خودکشی داشته و یا اقدام نموده اند .</a:t>
            </a:r>
            <a:endParaRPr lang="en-US" sz="2800" u="words" dirty="0" smtClean="0">
              <a:effectLst/>
              <a:latin typeface="Times New Roman"/>
              <a:ea typeface="Times New Roman"/>
            </a:endParaRPr>
          </a:p>
          <a:p>
            <a:r>
              <a:rPr lang="fa-IR" u="none" strike="noStrike" dirty="0" smtClean="0">
                <a:effectLst/>
                <a:latin typeface="Times New Roman"/>
                <a:ea typeface="Times New Roman"/>
                <a:cs typeface="B Baran"/>
              </a:rPr>
              <a:t>2 </a:t>
            </a:r>
            <a:r>
              <a:rPr lang="fa-IR" u="none" strike="noStrike" dirty="0" smtClean="0">
                <a:effectLst/>
                <a:latin typeface="Times New Roman"/>
                <a:ea typeface="Times New Roman"/>
              </a:rPr>
              <a:t>–</a:t>
            </a:r>
            <a:r>
              <a:rPr lang="fa-IR" u="none" strike="noStrike" dirty="0" smtClean="0">
                <a:effectLst/>
                <a:latin typeface="Times New Roman"/>
                <a:ea typeface="Times New Roman"/>
                <a:cs typeface="B Baran"/>
              </a:rPr>
              <a:t> کاهش موارد اقدام به خودکشی و کاهش مرگ و میر ناشی از آن .</a:t>
            </a:r>
            <a:endParaRPr lang="en-US" sz="2800" u="words" dirty="0" smtClean="0">
              <a:effectLst/>
              <a:latin typeface="Times New Roman"/>
              <a:ea typeface="Times New Roman"/>
            </a:endParaRPr>
          </a:p>
          <a:p>
            <a:r>
              <a:rPr lang="fa-IR" u="none" strike="noStrike" dirty="0" smtClean="0">
                <a:effectLst/>
                <a:latin typeface="Times New Roman"/>
                <a:ea typeface="Times New Roman"/>
                <a:cs typeface="B Baran"/>
              </a:rPr>
              <a:t>در راستای استراتژی های اداری ، گروه هماهنگی چندبخشی با حضور نمایندگان از ارگان های درگیر در مسایل اجتماعی و فرهنگی همچون استانداری و بهزیستی در وزارت بهداشت تشکیل گردید و برنامه اجرایی نهایی شد .</a:t>
            </a:r>
            <a:endParaRPr lang="en-US" sz="2800" u="words" dirty="0" smtClean="0">
              <a:effectLst/>
              <a:latin typeface="Times New Roman"/>
              <a:ea typeface="Times New Roman"/>
            </a:endParaRP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5724547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>
                <a:effectLst/>
                <a:latin typeface="Times New Roman"/>
                <a:ea typeface="Times New Roman"/>
                <a:cs typeface="B Baran"/>
              </a:rPr>
              <a:t>متون آموزشی مناسب پیشگیری از خودکشی با تاکید بر درمان افسردگی برای گروههای مختلف ارائه دهنده خدمات بهداشتی درمانی شامل بهورز ، رابط ، کاردان ، کارشناس ، پزشک عمومی ، کادر بخش اورژانس بیمارستان ها و پرستاران بخش های مرتبط تهیه گردید و با برگزاری کارگاه های آموزشی ارائه خدمات توسط آنها به افراد نیازمند فراهم گردید 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4990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a-IR" u="none" strike="noStrike" dirty="0" smtClean="0">
                <a:effectLst/>
                <a:latin typeface="Times New Roman"/>
                <a:ea typeface="Times New Roman"/>
                <a:cs typeface="B Baran"/>
              </a:rPr>
              <a:t>خودکشی یک اورژانس روانپزشکی است که سالانه جان یک میلیون نفر را می گیرد برای خودکشی علل مختلفی ذکر گردیده و عوامل متعددی را در اقدام به آن موثر دانسته اند . مهمترین این عوامل عبارتند از : </a:t>
            </a:r>
            <a:endParaRPr lang="en-US" sz="2800" u="words" dirty="0" smtClean="0">
              <a:effectLst/>
              <a:latin typeface="Times New Roman"/>
              <a:ea typeface="Times New Roman"/>
            </a:endParaRPr>
          </a:p>
          <a:p>
            <a:r>
              <a:rPr lang="fa-IR" u="none" strike="noStrike" dirty="0" smtClean="0">
                <a:effectLst/>
                <a:latin typeface="Times New Roman"/>
                <a:ea typeface="Times New Roman"/>
                <a:cs typeface="B Baran"/>
              </a:rPr>
              <a:t>علل روانی : بیماری های روانی به ویژه افسردگی ، اعتیاد ، پسیکوز ، اختلال دوقطبی و ( بیماری های شدید روانی ) .</a:t>
            </a:r>
            <a:endParaRPr lang="en-US" sz="2800" u="words" dirty="0" smtClean="0">
              <a:effectLst/>
              <a:latin typeface="Times New Roman"/>
              <a:ea typeface="Times New Roman"/>
            </a:endParaRPr>
          </a:p>
          <a:p>
            <a:r>
              <a:rPr lang="fa-IR" dirty="0" smtClean="0">
                <a:effectLst/>
                <a:latin typeface="Times New Roman"/>
                <a:ea typeface="Times New Roman"/>
                <a:cs typeface="B Baran"/>
              </a:rPr>
              <a:t>علل جسمی : بیماری های جسمی مزمن ( مثل سرطان ، صرع ، ایدز ، بیماران دیالیزی ) 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8563183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a-IR" u="none" strike="noStrike" dirty="0" smtClean="0">
                <a:effectLst/>
                <a:latin typeface="Times New Roman"/>
                <a:ea typeface="Times New Roman"/>
                <a:cs typeface="B Baran"/>
              </a:rPr>
              <a:t>علل اجتماعی : مثل تنها زندگی کردن ، فقدان حمایت خانوادگی و اجتماعی و همچنین عوامل فشار زا ( مانند طلاق ، بیکاری ، فقر ، از دست دادن نزدیکان ، شکست در کار یا تحصیل ، ازدواج تحمیلی و ... )</a:t>
            </a:r>
            <a:endParaRPr lang="en-US" sz="2800" u="words" dirty="0" smtClean="0">
              <a:effectLst/>
              <a:latin typeface="Times New Roman"/>
              <a:ea typeface="Times New Roman"/>
            </a:endParaRPr>
          </a:p>
          <a:p>
            <a:r>
              <a:rPr lang="fa-IR" u="none" strike="noStrike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  <a:cs typeface="B Baran"/>
              </a:rPr>
              <a:t>پزشک خانواده </a:t>
            </a:r>
            <a:r>
              <a:rPr lang="fa-IR" u="none" strike="noStrike" dirty="0" smtClean="0">
                <a:effectLst/>
                <a:latin typeface="Times New Roman"/>
                <a:ea typeface="Times New Roman"/>
                <a:cs typeface="B Baran"/>
              </a:rPr>
              <a:t>باید کلیه موارد شناسایی و ارجاع شده توسط بهورز و کلیه مراجعان خود را که از گروه های در معرض خطر خودکشی هستند ، ویزیت کرده و طبق الگوریتم مداخله در خودکشی اقدامات مربوطه را انجام دهد . </a:t>
            </a:r>
            <a:endParaRPr lang="en-US" sz="2800" u="words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64614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a-IR" u="none" strike="noStrike" dirty="0" smtClean="0">
                <a:effectLst/>
                <a:latin typeface="Times New Roman"/>
                <a:ea typeface="Times New Roman"/>
                <a:cs typeface="2  Titr"/>
              </a:rPr>
              <a:t>گروه های در معرض خطر </a:t>
            </a:r>
            <a:endParaRPr lang="en-US" sz="2800" u="words" dirty="0" smtClean="0">
              <a:effectLst/>
              <a:latin typeface="Times New Roman"/>
              <a:ea typeface="Times New Roman"/>
            </a:endParaRPr>
          </a:p>
          <a:p>
            <a:r>
              <a:rPr lang="fa-IR" u="none" strike="noStrike" dirty="0" smtClean="0">
                <a:effectLst/>
                <a:latin typeface="Times New Roman"/>
                <a:ea typeface="Times New Roman"/>
                <a:cs typeface="B Baran"/>
              </a:rPr>
              <a:t>وجود هر یک از عوامل زیر می تواند عامل خطری برای اقدام به خودکشی باشد :</a:t>
            </a:r>
            <a:endParaRPr lang="en-US" sz="2800" u="words" dirty="0" smtClean="0">
              <a:effectLst/>
              <a:latin typeface="Times New Roman"/>
              <a:ea typeface="Times New Roman"/>
            </a:endParaRPr>
          </a:p>
          <a:p>
            <a:pPr lvl="0">
              <a:buFont typeface="Times New Roman"/>
              <a:buChar char="-"/>
              <a:tabLst>
                <a:tab pos="457200" algn="l"/>
              </a:tabLst>
            </a:pPr>
            <a:r>
              <a:rPr lang="fa-IR" u="none" strike="noStrike" dirty="0" smtClean="0">
                <a:effectLst/>
                <a:latin typeface="Times New Roman"/>
                <a:ea typeface="Times New Roman"/>
                <a:cs typeface="B Baran"/>
              </a:rPr>
              <a:t>افسردگی به ویژه افسردگی اساسی ( ماژور ) </a:t>
            </a:r>
            <a:endParaRPr lang="en-US" sz="2800" u="words" dirty="0" smtClean="0">
              <a:effectLst/>
              <a:latin typeface="Times New Roman"/>
              <a:ea typeface="Times New Roman"/>
              <a:cs typeface="B Baran"/>
            </a:endParaRPr>
          </a:p>
          <a:p>
            <a:pPr lvl="0">
              <a:buFont typeface="Times New Roman"/>
              <a:buChar char="-"/>
              <a:tabLst>
                <a:tab pos="457200" algn="l"/>
              </a:tabLst>
            </a:pPr>
            <a:r>
              <a:rPr lang="fa-IR" u="none" strike="noStrike" dirty="0" smtClean="0">
                <a:effectLst/>
                <a:latin typeface="Times New Roman"/>
                <a:ea typeface="Times New Roman"/>
                <a:cs typeface="B Baran"/>
              </a:rPr>
              <a:t>وجود یا سابقه پسیکوز ، اختلال دوقطبی</a:t>
            </a:r>
            <a:endParaRPr lang="en-US" sz="2800" u="words" dirty="0" smtClean="0">
              <a:effectLst/>
              <a:latin typeface="Times New Roman"/>
              <a:ea typeface="Times New Roman"/>
              <a:cs typeface="B Baran"/>
            </a:endParaRPr>
          </a:p>
          <a:p>
            <a:pPr lvl="0">
              <a:buFont typeface="Times New Roman"/>
              <a:buChar char="-"/>
              <a:tabLst>
                <a:tab pos="457200" algn="l"/>
              </a:tabLst>
            </a:pPr>
            <a:r>
              <a:rPr lang="fa-IR" u="none" strike="noStrike" dirty="0" smtClean="0">
                <a:effectLst/>
                <a:latin typeface="Times New Roman"/>
                <a:ea typeface="Times New Roman"/>
                <a:cs typeface="B Baran"/>
              </a:rPr>
              <a:t>سابقه اقدام به خودکشی قبلی </a:t>
            </a:r>
            <a:endParaRPr lang="en-US" sz="2800" u="words" dirty="0" smtClean="0">
              <a:effectLst/>
              <a:latin typeface="Times New Roman"/>
              <a:ea typeface="Times New Roman"/>
              <a:cs typeface="B Baran"/>
            </a:endParaRPr>
          </a:p>
          <a:p>
            <a:pPr lvl="0">
              <a:buFont typeface="Times New Roman"/>
              <a:buChar char="-"/>
              <a:tabLst>
                <a:tab pos="457200" algn="l"/>
              </a:tabLst>
            </a:pPr>
            <a:r>
              <a:rPr lang="fa-IR" u="none" strike="noStrike" dirty="0" smtClean="0">
                <a:effectLst/>
                <a:latin typeface="Times New Roman"/>
                <a:ea typeface="Times New Roman"/>
                <a:cs typeface="B Baran"/>
              </a:rPr>
              <a:t>سابقه اقدام به خودکشی در یکی از اعضای خانواده </a:t>
            </a:r>
            <a:endParaRPr lang="en-US" sz="2800" u="words" dirty="0" smtClean="0">
              <a:effectLst/>
              <a:latin typeface="Times New Roman"/>
              <a:ea typeface="Times New Roman"/>
              <a:cs typeface="B Baran"/>
            </a:endParaRPr>
          </a:p>
          <a:p>
            <a:pPr lvl="0">
              <a:buFont typeface="Times New Roman"/>
              <a:buChar char="-"/>
              <a:tabLst>
                <a:tab pos="457200" algn="l"/>
              </a:tabLst>
            </a:pPr>
            <a:r>
              <a:rPr lang="fa-IR" u="none" strike="noStrike" dirty="0" smtClean="0">
                <a:effectLst/>
                <a:latin typeface="Times New Roman"/>
                <a:ea typeface="Times New Roman"/>
                <a:cs typeface="B Baran"/>
              </a:rPr>
              <a:t>سوء مصرف مواد و الکل </a:t>
            </a:r>
            <a:endParaRPr lang="en-US" sz="2800" u="words" dirty="0" smtClean="0">
              <a:effectLst/>
              <a:latin typeface="Times New Roman"/>
              <a:ea typeface="Times New Roman"/>
              <a:cs typeface="B Baran"/>
            </a:endParaRPr>
          </a:p>
          <a:p>
            <a:pPr lvl="0">
              <a:buFont typeface="Times New Roman"/>
              <a:buChar char="-"/>
              <a:tabLst>
                <a:tab pos="457200" algn="l"/>
              </a:tabLst>
            </a:pPr>
            <a:r>
              <a:rPr lang="fa-IR" u="none" strike="noStrike" dirty="0" smtClean="0">
                <a:effectLst/>
                <a:latin typeface="Times New Roman"/>
                <a:ea typeface="Times New Roman"/>
                <a:cs typeface="B Baran"/>
              </a:rPr>
              <a:t>مشکلات عاطفی اخیر یا طلاق</a:t>
            </a:r>
            <a:endParaRPr lang="en-US" sz="2800" u="words" dirty="0" smtClean="0">
              <a:effectLst/>
              <a:latin typeface="Times New Roman"/>
              <a:ea typeface="Times New Roman"/>
              <a:cs typeface="B Baran"/>
            </a:endParaRPr>
          </a:p>
          <a:p>
            <a:pPr lvl="0">
              <a:buFont typeface="Times New Roman"/>
              <a:buChar char="-"/>
              <a:tabLst>
                <a:tab pos="457200" algn="l"/>
              </a:tabLst>
            </a:pPr>
            <a:r>
              <a:rPr lang="fa-IR" u="none" strike="noStrike" dirty="0" smtClean="0">
                <a:effectLst/>
                <a:latin typeface="Times New Roman"/>
                <a:ea typeface="Times New Roman"/>
                <a:cs typeface="B Baran"/>
              </a:rPr>
              <a:t>ناامیدی ، تنهایی یا انزوا</a:t>
            </a:r>
            <a:endParaRPr lang="en-US" sz="2800" u="words" dirty="0" smtClean="0">
              <a:effectLst/>
              <a:latin typeface="Times New Roman"/>
              <a:ea typeface="Times New Roman"/>
              <a:cs typeface="B Baran"/>
            </a:endParaRPr>
          </a:p>
          <a:p>
            <a:pPr lvl="0">
              <a:buFont typeface="Times New Roman"/>
              <a:buChar char="-"/>
              <a:tabLst>
                <a:tab pos="457200" algn="l"/>
              </a:tabLst>
            </a:pPr>
            <a:r>
              <a:rPr lang="fa-IR" u="none" strike="noStrike" dirty="0" smtClean="0">
                <a:effectLst/>
                <a:latin typeface="Times New Roman"/>
                <a:ea typeface="Times New Roman"/>
                <a:cs typeface="B Baran"/>
              </a:rPr>
              <a:t>تمایلات پرخاشگرانه یا تکانه ای ( </a:t>
            </a:r>
            <a:r>
              <a:rPr lang="en-US" u="none" strike="noStrike" dirty="0" smtClean="0">
                <a:effectLst/>
                <a:latin typeface="Times New Roman"/>
                <a:ea typeface="Times New Roman"/>
                <a:cs typeface="B Baran"/>
              </a:rPr>
              <a:t>impulsive</a:t>
            </a:r>
            <a:r>
              <a:rPr lang="fa-IR" u="none" strike="noStrike" dirty="0" smtClean="0">
                <a:effectLst/>
                <a:latin typeface="Times New Roman"/>
                <a:ea typeface="Times New Roman"/>
                <a:cs typeface="B Baran"/>
              </a:rPr>
              <a:t> )</a:t>
            </a:r>
            <a:endParaRPr lang="en-US" sz="2800" u="words" dirty="0" smtClean="0">
              <a:effectLst/>
              <a:latin typeface="Times New Roman"/>
              <a:ea typeface="Times New Roman"/>
              <a:cs typeface="B Baran"/>
            </a:endParaRPr>
          </a:p>
          <a:p>
            <a:pPr lvl="0">
              <a:buFont typeface="Times New Roman"/>
              <a:buChar char="-"/>
              <a:tabLst>
                <a:tab pos="457200" algn="l"/>
              </a:tabLst>
            </a:pPr>
            <a:r>
              <a:rPr lang="fa-IR" u="none" strike="noStrike" dirty="0" smtClean="0">
                <a:effectLst/>
                <a:latin typeface="Times New Roman"/>
                <a:ea typeface="Times New Roman"/>
                <a:cs typeface="B Baran"/>
              </a:rPr>
              <a:t>شکست شغلی ، مشکلات مالی و بیکاری</a:t>
            </a:r>
            <a:endParaRPr lang="en-US" sz="2800" u="words" dirty="0" smtClean="0">
              <a:effectLst/>
              <a:latin typeface="Times New Roman"/>
              <a:ea typeface="Times New Roman"/>
              <a:cs typeface="B Baran"/>
            </a:endParaRP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3366570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Times New Roman"/>
              <a:buChar char="-"/>
              <a:tabLst>
                <a:tab pos="457200" algn="l"/>
              </a:tabLst>
            </a:pPr>
            <a:r>
              <a:rPr lang="fa-IR" sz="2500" dirty="0">
                <a:solidFill>
                  <a:prstClr val="black"/>
                </a:solidFill>
                <a:latin typeface="Times New Roman"/>
                <a:ea typeface="Times New Roman"/>
                <a:cs typeface="B Baran"/>
              </a:rPr>
              <a:t>ناامیدی ، تنهایی یا انزوا</a:t>
            </a:r>
            <a:endParaRPr lang="en-US" sz="2200" u="words" dirty="0">
              <a:solidFill>
                <a:prstClr val="black"/>
              </a:solidFill>
              <a:latin typeface="Times New Roman"/>
              <a:ea typeface="Times New Roman"/>
              <a:cs typeface="B Baran"/>
            </a:endParaRPr>
          </a:p>
          <a:p>
            <a:pPr lvl="0">
              <a:buFont typeface="Times New Roman"/>
              <a:buChar char="-"/>
              <a:tabLst>
                <a:tab pos="457200" algn="l"/>
              </a:tabLst>
            </a:pPr>
            <a:r>
              <a:rPr lang="fa-IR" sz="2500" dirty="0">
                <a:solidFill>
                  <a:prstClr val="black"/>
                </a:solidFill>
                <a:latin typeface="Times New Roman"/>
                <a:ea typeface="Times New Roman"/>
                <a:cs typeface="B Baran"/>
              </a:rPr>
              <a:t>تمایلات پرخاشگرانه یا تکانه ای ( </a:t>
            </a:r>
            <a:r>
              <a:rPr lang="en-US" sz="2500" dirty="0">
                <a:solidFill>
                  <a:prstClr val="black"/>
                </a:solidFill>
                <a:latin typeface="Times New Roman"/>
                <a:ea typeface="Times New Roman"/>
                <a:cs typeface="B Baran"/>
              </a:rPr>
              <a:t>impulsive</a:t>
            </a:r>
            <a:r>
              <a:rPr lang="fa-IR" sz="2500" dirty="0">
                <a:solidFill>
                  <a:prstClr val="black"/>
                </a:solidFill>
                <a:latin typeface="Times New Roman"/>
                <a:ea typeface="Times New Roman"/>
                <a:cs typeface="B Baran"/>
              </a:rPr>
              <a:t> )</a:t>
            </a:r>
            <a:endParaRPr lang="en-US" sz="2200" u="words" dirty="0">
              <a:solidFill>
                <a:prstClr val="black"/>
              </a:solidFill>
              <a:latin typeface="Times New Roman"/>
              <a:ea typeface="Times New Roman"/>
              <a:cs typeface="B Baran"/>
            </a:endParaRPr>
          </a:p>
          <a:p>
            <a:pPr lvl="0">
              <a:buFont typeface="Times New Roman"/>
              <a:buChar char="-"/>
              <a:tabLst>
                <a:tab pos="457200" algn="l"/>
              </a:tabLst>
            </a:pPr>
            <a:r>
              <a:rPr lang="fa-IR" sz="2500" dirty="0">
                <a:solidFill>
                  <a:prstClr val="black"/>
                </a:solidFill>
                <a:latin typeface="Times New Roman"/>
                <a:ea typeface="Times New Roman"/>
                <a:cs typeface="B Baran"/>
              </a:rPr>
              <a:t>شکست شغلی ، مشکلات مالی و بیکاری</a:t>
            </a:r>
            <a:endParaRPr lang="en-US" sz="2200" u="words" dirty="0">
              <a:solidFill>
                <a:prstClr val="black"/>
              </a:solidFill>
              <a:latin typeface="Times New Roman"/>
              <a:ea typeface="Times New Roman"/>
              <a:cs typeface="B Baran"/>
            </a:endParaRPr>
          </a:p>
          <a:p>
            <a:pPr lvl="0">
              <a:buFont typeface="Times New Roman"/>
              <a:buChar char="-"/>
              <a:tabLst>
                <a:tab pos="457200" algn="l"/>
              </a:tabLst>
            </a:pPr>
            <a:r>
              <a:rPr lang="fa-IR" u="none" strike="noStrike" dirty="0" smtClean="0">
                <a:effectLst/>
                <a:latin typeface="Times New Roman"/>
                <a:ea typeface="Times New Roman"/>
                <a:cs typeface="B Baran"/>
              </a:rPr>
              <a:t>مبتلایان به بیماری های جسمی مزمن و ناتوان کننده </a:t>
            </a:r>
            <a:endParaRPr lang="en-US" sz="2800" u="words" dirty="0" smtClean="0">
              <a:effectLst/>
              <a:latin typeface="Times New Roman"/>
              <a:ea typeface="Times New Roman"/>
              <a:cs typeface="B Baran"/>
            </a:endParaRPr>
          </a:p>
          <a:p>
            <a:r>
              <a:rPr lang="fa-IR" dirty="0" smtClean="0">
                <a:effectLst/>
                <a:latin typeface="Times New Roman"/>
                <a:ea typeface="Times New Roman"/>
                <a:cs typeface="B Baran"/>
              </a:rPr>
              <a:t>کسانی که از خودکشی صحبت می کنند یا طرح جدی برای خودکشی دارند 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1415886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a-IR" u="none" strike="noStrike" dirty="0" smtClean="0">
                <a:effectLst/>
                <a:latin typeface="Times New Roman"/>
                <a:ea typeface="Times New Roman"/>
                <a:cs typeface="2  Titr"/>
              </a:rPr>
              <a:t>سوالات غربالگری افکار خودکشی</a:t>
            </a:r>
            <a:endParaRPr lang="en-US" sz="2800" u="words" dirty="0" smtClean="0">
              <a:effectLst/>
              <a:latin typeface="Times New Roman"/>
              <a:ea typeface="Times New Roman"/>
            </a:endParaRPr>
          </a:p>
          <a:p>
            <a:r>
              <a:rPr lang="fa-IR" u="none" strike="noStrike" dirty="0" smtClean="0">
                <a:effectLst/>
                <a:latin typeface="Times New Roman"/>
                <a:ea typeface="Times New Roman"/>
                <a:cs typeface="B Baran"/>
              </a:rPr>
              <a:t>1 </a:t>
            </a:r>
            <a:r>
              <a:rPr lang="fa-IR" u="none" strike="noStrike" dirty="0" smtClean="0">
                <a:effectLst/>
                <a:latin typeface="Times New Roman"/>
                <a:ea typeface="Times New Roman"/>
              </a:rPr>
              <a:t>–</a:t>
            </a:r>
            <a:r>
              <a:rPr lang="fa-IR" u="none" strike="noStrike" dirty="0" smtClean="0">
                <a:effectLst/>
                <a:latin typeface="Times New Roman"/>
                <a:ea typeface="Times New Roman"/>
                <a:cs typeface="B Baran"/>
              </a:rPr>
              <a:t> آیا در حال حاضر احساس می کنید از زندگی سیر شده اید ؟</a:t>
            </a:r>
            <a:endParaRPr lang="en-US" sz="2800" u="words" dirty="0" smtClean="0">
              <a:effectLst/>
              <a:latin typeface="Times New Roman"/>
              <a:ea typeface="Times New Roman"/>
            </a:endParaRPr>
          </a:p>
          <a:p>
            <a:r>
              <a:rPr lang="fa-IR" u="none" strike="noStrike" dirty="0" smtClean="0">
                <a:effectLst/>
                <a:latin typeface="Times New Roman"/>
                <a:ea typeface="Times New Roman"/>
                <a:cs typeface="B Baran"/>
              </a:rPr>
              <a:t>آیا در حال حاضر آرزو می کنید که کاش زندگی شما به پایان می رسید ؟</a:t>
            </a:r>
            <a:endParaRPr lang="en-US" sz="2800" u="words" dirty="0" smtClean="0">
              <a:effectLst/>
              <a:latin typeface="Times New Roman"/>
              <a:ea typeface="Times New Roman"/>
            </a:endParaRPr>
          </a:p>
          <a:p>
            <a:r>
              <a:rPr lang="fa-IR" u="none" strike="noStrike" dirty="0" smtClean="0">
                <a:effectLst/>
                <a:latin typeface="Times New Roman"/>
                <a:ea typeface="Times New Roman"/>
                <a:cs typeface="B Baran"/>
              </a:rPr>
              <a:t>آیا به این فکر می کنید که خود را از بین ببرید ؟</a:t>
            </a:r>
            <a:endParaRPr lang="en-US" sz="2800" u="words" dirty="0" smtClean="0">
              <a:effectLst/>
              <a:latin typeface="Times New Roman"/>
              <a:ea typeface="Times New Roman"/>
            </a:endParaRPr>
          </a:p>
          <a:p>
            <a:r>
              <a:rPr lang="fa-IR" u="none" strike="noStrike" dirty="0" smtClean="0">
                <a:effectLst/>
                <a:latin typeface="Times New Roman"/>
                <a:ea typeface="Times New Roman"/>
                <a:cs typeface="B Baran"/>
              </a:rPr>
              <a:t>اقداماتی که تا زمان ارجاع باید انجام شود :</a:t>
            </a:r>
            <a:endParaRPr lang="en-US" sz="2800" u="words" dirty="0" smtClean="0">
              <a:effectLst/>
              <a:latin typeface="Times New Roman"/>
              <a:ea typeface="Times New Roman"/>
            </a:endParaRPr>
          </a:p>
          <a:p>
            <a:r>
              <a:rPr lang="fa-IR" u="none" strike="noStrike" dirty="0" smtClean="0">
                <a:effectLst/>
                <a:latin typeface="Times New Roman"/>
                <a:ea typeface="Times New Roman"/>
                <a:cs typeface="B Baran"/>
              </a:rPr>
              <a:t>1 </a:t>
            </a:r>
            <a:r>
              <a:rPr lang="fa-IR" u="none" strike="noStrike" dirty="0" smtClean="0">
                <a:effectLst/>
                <a:latin typeface="Times New Roman"/>
                <a:ea typeface="Times New Roman"/>
              </a:rPr>
              <a:t>–</a:t>
            </a:r>
            <a:r>
              <a:rPr lang="fa-IR" u="none" strike="noStrike" dirty="0" smtClean="0">
                <a:effectLst/>
                <a:latin typeface="Times New Roman"/>
                <a:ea typeface="Times New Roman"/>
                <a:cs typeface="B Baran"/>
              </a:rPr>
              <a:t> بیمار را تنها نگذارید .</a:t>
            </a:r>
            <a:endParaRPr lang="en-US" sz="2800" u="words" dirty="0" smtClean="0">
              <a:effectLst/>
              <a:latin typeface="Times New Roman"/>
              <a:ea typeface="Times New Roman"/>
            </a:endParaRPr>
          </a:p>
          <a:p>
            <a:r>
              <a:rPr lang="fa-IR" u="none" strike="noStrike" dirty="0" smtClean="0">
                <a:effectLst/>
                <a:latin typeface="Times New Roman"/>
                <a:ea typeface="Times New Roman"/>
                <a:cs typeface="B Baran"/>
              </a:rPr>
              <a:t>2 </a:t>
            </a:r>
            <a:r>
              <a:rPr lang="fa-IR" u="none" strike="noStrike" dirty="0" smtClean="0">
                <a:effectLst/>
                <a:latin typeface="Times New Roman"/>
                <a:ea typeface="Times New Roman"/>
              </a:rPr>
              <a:t>–</a:t>
            </a:r>
            <a:r>
              <a:rPr lang="fa-IR" u="none" strike="noStrike" dirty="0" smtClean="0">
                <a:effectLst/>
                <a:latin typeface="Times New Roman"/>
                <a:ea typeface="Times New Roman"/>
                <a:cs typeface="B Baran"/>
              </a:rPr>
              <a:t> اشیاء خطرناک ، وسایل تیز و برنده ، داروها و سموم را دور از دسترس بیمار قرار دهید .</a:t>
            </a:r>
            <a:endParaRPr lang="en-US" sz="2800" u="words" dirty="0" smtClean="0">
              <a:effectLst/>
              <a:latin typeface="Times New Roman"/>
              <a:ea typeface="Times New Roman"/>
            </a:endParaRPr>
          </a:p>
          <a:p>
            <a:r>
              <a:rPr lang="fa-IR" u="none" strike="noStrike" dirty="0" smtClean="0">
                <a:effectLst/>
                <a:latin typeface="Times New Roman"/>
                <a:ea typeface="Times New Roman"/>
                <a:cs typeface="B Baran"/>
              </a:rPr>
              <a:t>3 </a:t>
            </a:r>
            <a:r>
              <a:rPr lang="fa-IR" u="none" strike="noStrike" dirty="0" smtClean="0">
                <a:effectLst/>
                <a:latin typeface="Times New Roman"/>
                <a:ea typeface="Times New Roman"/>
              </a:rPr>
              <a:t>–</a:t>
            </a:r>
            <a:r>
              <a:rPr lang="fa-IR" u="none" strike="noStrike" dirty="0" smtClean="0">
                <a:effectLst/>
                <a:latin typeface="Times New Roman"/>
                <a:ea typeface="Times New Roman"/>
                <a:cs typeface="B Baran"/>
              </a:rPr>
              <a:t> مراقب احتمال صدمه زدن بیمار به خودش یا اطرافیان باشید .</a:t>
            </a:r>
            <a:endParaRPr lang="en-US" sz="2800" u="words" dirty="0" smtClean="0">
              <a:effectLst/>
              <a:latin typeface="Times New Roman"/>
              <a:ea typeface="Times New Roman"/>
            </a:endParaRPr>
          </a:p>
          <a:p>
            <a:r>
              <a:rPr lang="fa-IR" u="none" strike="noStrike" dirty="0" smtClean="0">
                <a:effectLst/>
                <a:latin typeface="Times New Roman"/>
                <a:ea typeface="Times New Roman"/>
                <a:cs typeface="B Baran"/>
              </a:rPr>
              <a:t>4 </a:t>
            </a:r>
            <a:r>
              <a:rPr lang="fa-IR" u="none" strike="noStrike" dirty="0" smtClean="0">
                <a:effectLst/>
                <a:latin typeface="Times New Roman"/>
                <a:ea typeface="Times New Roman"/>
              </a:rPr>
              <a:t>–</a:t>
            </a:r>
            <a:r>
              <a:rPr lang="fa-IR" u="none" strike="noStrike" dirty="0" smtClean="0">
                <a:effectLst/>
                <a:latin typeface="Times New Roman"/>
                <a:ea typeface="Times New Roman"/>
                <a:cs typeface="B Baran"/>
              </a:rPr>
              <a:t> به بیمار فرصت دهید افکار و احساسات خود را آزادانه بیان کند و با وی همدلی نمایید . </a:t>
            </a:r>
            <a:endParaRPr lang="en-US" sz="2800" u="words" dirty="0" smtClean="0">
              <a:effectLst/>
              <a:latin typeface="Times New Roman"/>
              <a:ea typeface="Times New Roman"/>
            </a:endParaRP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44848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>
                <a:effectLst/>
                <a:latin typeface="Times New Roman"/>
                <a:ea typeface="Times New Roman"/>
                <a:cs typeface="B Baran"/>
              </a:rPr>
              <a:t>طبق گزارش های سازمان جهانی بهداشت ، خودکشی در کشورهایی که اطلاعات آنها در دسترس است در زمره 10 علت اصلی مرگ می باشد و در برخی از این کشورها در گروه سنی 34 سال ، خودکشی سومین علت مرگ را تشکیل می دهد . 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1619485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a-IR" u="none" strike="noStrike" dirty="0" smtClean="0">
                <a:effectLst/>
                <a:latin typeface="Times New Roman"/>
                <a:ea typeface="Times New Roman"/>
                <a:cs typeface="B Baran"/>
              </a:rPr>
              <a:t>5 </a:t>
            </a:r>
            <a:r>
              <a:rPr lang="fa-IR" u="none" strike="noStrike" dirty="0" smtClean="0">
                <a:effectLst/>
                <a:latin typeface="Times New Roman"/>
                <a:ea typeface="Times New Roman"/>
              </a:rPr>
              <a:t>–</a:t>
            </a:r>
            <a:r>
              <a:rPr lang="fa-IR" u="none" strike="noStrike" dirty="0" smtClean="0">
                <a:effectLst/>
                <a:latin typeface="Times New Roman"/>
                <a:ea typeface="Times New Roman"/>
                <a:cs typeface="B Baran"/>
              </a:rPr>
              <a:t> از پند و اندرز و قضاوت زودهنگام در مورد بیمار بپرهیزید . گاهی تنها گوش دادن به صحبت های بیمار می تواند بسیار کمک کننده باشد .</a:t>
            </a:r>
            <a:endParaRPr lang="en-US" sz="2800" u="words" dirty="0" smtClean="0">
              <a:effectLst/>
              <a:latin typeface="Times New Roman"/>
              <a:ea typeface="Times New Roman"/>
            </a:endParaRPr>
          </a:p>
          <a:p>
            <a:r>
              <a:rPr lang="fa-IR" u="none" strike="noStrike" dirty="0" smtClean="0">
                <a:effectLst/>
                <a:latin typeface="Times New Roman"/>
                <a:ea typeface="Times New Roman"/>
                <a:cs typeface="B Baran"/>
              </a:rPr>
              <a:t>6 </a:t>
            </a:r>
            <a:r>
              <a:rPr lang="fa-IR" u="none" strike="noStrike" dirty="0" smtClean="0">
                <a:effectLst/>
                <a:latin typeface="Times New Roman"/>
                <a:ea typeface="Times New Roman"/>
              </a:rPr>
              <a:t>–</a:t>
            </a:r>
            <a:r>
              <a:rPr lang="fa-IR" u="none" strike="noStrike" dirty="0" smtClean="0">
                <a:effectLst/>
                <a:latin typeface="Times New Roman"/>
                <a:ea typeface="Times New Roman"/>
                <a:cs typeface="B Baran"/>
              </a:rPr>
              <a:t> به خانواده جهت حمایت و نظارت نزدیک اطلاع دهید .</a:t>
            </a:r>
            <a:endParaRPr lang="en-US" sz="2800" u="words" dirty="0" smtClean="0">
              <a:effectLst/>
              <a:latin typeface="Times New Roman"/>
              <a:ea typeface="Times New Roman"/>
            </a:endParaRPr>
          </a:p>
          <a:p>
            <a:r>
              <a:rPr lang="fa-IR" u="none" strike="noStrike" dirty="0" smtClean="0">
                <a:effectLst/>
                <a:latin typeface="Times New Roman"/>
                <a:ea typeface="Times New Roman"/>
                <a:cs typeface="B Baran"/>
              </a:rPr>
              <a:t>7 </a:t>
            </a:r>
            <a:r>
              <a:rPr lang="fa-IR" u="none" strike="noStrike" dirty="0" smtClean="0">
                <a:effectLst/>
                <a:latin typeface="Times New Roman"/>
                <a:ea typeface="Times New Roman"/>
              </a:rPr>
              <a:t>–</a:t>
            </a:r>
            <a:r>
              <a:rPr lang="fa-IR" u="none" strike="noStrike" dirty="0" smtClean="0">
                <a:effectLst/>
                <a:latin typeface="Times New Roman"/>
                <a:ea typeface="Times New Roman"/>
                <a:cs typeface="B Baran"/>
              </a:rPr>
              <a:t> در تمام موارد ارجاع به طور مشروح تشخیص ، علت و اقدامات درمانی خود را ذکر نمایید .</a:t>
            </a:r>
            <a:endParaRPr lang="en-US" sz="2800" u="words" dirty="0" smtClean="0">
              <a:effectLst/>
              <a:latin typeface="Times New Roman"/>
              <a:ea typeface="Times New Roman"/>
            </a:endParaRPr>
          </a:p>
          <a:p>
            <a:r>
              <a:rPr lang="fa-IR" u="none" strike="noStrike" dirty="0" smtClean="0">
                <a:effectLst/>
                <a:latin typeface="Times New Roman"/>
                <a:ea typeface="Times New Roman"/>
                <a:cs typeface="B Baran"/>
              </a:rPr>
              <a:t>8 </a:t>
            </a:r>
            <a:r>
              <a:rPr lang="fa-IR" u="none" strike="noStrike" dirty="0" smtClean="0">
                <a:effectLst/>
                <a:latin typeface="Times New Roman"/>
                <a:ea typeface="Times New Roman"/>
              </a:rPr>
              <a:t>–</a:t>
            </a:r>
            <a:r>
              <a:rPr lang="fa-IR" u="none" strike="noStrike" dirty="0" smtClean="0">
                <a:effectLst/>
                <a:latin typeface="Times New Roman"/>
                <a:ea typeface="Times New Roman"/>
                <a:cs typeface="B Baran"/>
              </a:rPr>
              <a:t> بیمارانی که به تنهایی قادر به اداره خود یا دادن اطلاعات کافی نیستند را به همراه یکی از بستگان مطلع ارجاع دهید .</a:t>
            </a:r>
            <a:endParaRPr lang="en-US" sz="2800" u="words" dirty="0" smtClean="0">
              <a:effectLst/>
              <a:latin typeface="Times New Roman"/>
              <a:ea typeface="Times New Roman"/>
            </a:endParaRPr>
          </a:p>
          <a:p>
            <a:r>
              <a:rPr lang="fa-IR" dirty="0" smtClean="0">
                <a:effectLst/>
                <a:latin typeface="Times New Roman"/>
                <a:ea typeface="Times New Roman"/>
                <a:cs typeface="B Baran"/>
              </a:rPr>
              <a:t>9 </a:t>
            </a:r>
            <a:r>
              <a:rPr lang="fa-IR" dirty="0" smtClean="0">
                <a:effectLst/>
                <a:ea typeface="Times New Roman"/>
                <a:cs typeface="Times New Roman"/>
              </a:rPr>
              <a:t>–</a:t>
            </a:r>
            <a:r>
              <a:rPr lang="fa-IR" dirty="0" smtClean="0">
                <a:effectLst/>
                <a:latin typeface="Times New Roman"/>
                <a:ea typeface="Times New Roman"/>
                <a:cs typeface="B Baran"/>
              </a:rPr>
              <a:t> زمان و مکان ارجاع را به گونه ای تنظیم نمایید که بیمار دچار سردرگمی نشود</a:t>
            </a:r>
          </a:p>
          <a:p>
            <a:r>
              <a:rPr lang="fa-IR" dirty="0" smtClean="0">
                <a:latin typeface="Times New Roman"/>
                <a:ea typeface="Times New Roman"/>
                <a:cs typeface="B Baran"/>
              </a:rPr>
              <a:t>10</a:t>
            </a:r>
            <a:r>
              <a:rPr lang="fa-IR" dirty="0" smtClean="0">
                <a:effectLst/>
                <a:latin typeface="Times New Roman"/>
                <a:ea typeface="Times New Roman"/>
                <a:cs typeface="B Baran"/>
              </a:rPr>
              <a:t> </a:t>
            </a:r>
            <a:r>
              <a:rPr lang="fa-IR" sz="2700" dirty="0" smtClean="0">
                <a:solidFill>
                  <a:prstClr val="black"/>
                </a:solidFill>
                <a:latin typeface="Times New Roman"/>
                <a:ea typeface="Times New Roman"/>
                <a:cs typeface="B Baran"/>
              </a:rPr>
              <a:t> </a:t>
            </a:r>
            <a:r>
              <a:rPr lang="fa-IR" sz="2700" dirty="0">
                <a:solidFill>
                  <a:prstClr val="black"/>
                </a:solidFill>
                <a:latin typeface="Times New Roman"/>
                <a:ea typeface="Times New Roman"/>
              </a:rPr>
              <a:t>–</a:t>
            </a:r>
            <a:r>
              <a:rPr lang="fa-IR" sz="2700" dirty="0">
                <a:solidFill>
                  <a:prstClr val="black"/>
                </a:solidFill>
                <a:latin typeface="Times New Roman"/>
                <a:ea typeface="Times New Roman"/>
                <a:cs typeface="B Baran"/>
              </a:rPr>
              <a:t> در صورت امکان سوابق درمانی و پاراکلینیکی بیمار ضمیمه فرم ارجاع گردد 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475937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en-US" sz="2800" u="words" dirty="0" smtClean="0">
              <a:effectLst/>
              <a:latin typeface="Times New Roman"/>
              <a:ea typeface="Times New Roman"/>
            </a:endParaRPr>
          </a:p>
          <a:p>
            <a:r>
              <a:rPr lang="fa-IR" u="none" strike="noStrike" dirty="0" smtClean="0">
                <a:effectLst/>
                <a:latin typeface="Times New Roman"/>
                <a:ea typeface="Times New Roman"/>
                <a:cs typeface="2  Titr"/>
              </a:rPr>
              <a:t>پیگیری و مراقبت بیمار دارای افکار خودکشی توسط پزشک بعد از بازگشت ازارجاع</a:t>
            </a:r>
            <a:endParaRPr lang="en-US" sz="2800" u="words" dirty="0" smtClean="0">
              <a:effectLst/>
              <a:latin typeface="Times New Roman"/>
              <a:ea typeface="Times New Roman"/>
            </a:endParaRPr>
          </a:p>
          <a:p>
            <a:r>
              <a:rPr lang="fa-IR" u="none" strike="noStrike" dirty="0" smtClean="0">
                <a:effectLst/>
                <a:latin typeface="Times New Roman"/>
                <a:ea typeface="Times New Roman"/>
                <a:cs typeface="B Baran"/>
              </a:rPr>
              <a:t>روانپزشک یا پزشک عمومی دوره دیده با بیمار ارجاع شده به یکی از طرق زیر عمل خواهد کرد :</a:t>
            </a:r>
            <a:endParaRPr lang="en-US" sz="2800" u="words" dirty="0" smtClean="0">
              <a:effectLst/>
              <a:latin typeface="Times New Roman"/>
              <a:ea typeface="Times New Roman"/>
            </a:endParaRPr>
          </a:p>
          <a:p>
            <a:r>
              <a:rPr lang="fa-IR" u="none" strike="noStrike" dirty="0" smtClean="0">
                <a:effectLst/>
                <a:latin typeface="Times New Roman"/>
                <a:ea typeface="Times New Roman"/>
                <a:cs typeface="B Baran"/>
              </a:rPr>
              <a:t>الف </a:t>
            </a:r>
            <a:r>
              <a:rPr lang="fa-IR" u="none" strike="noStrike" dirty="0" smtClean="0">
                <a:effectLst/>
                <a:latin typeface="Times New Roman"/>
                <a:ea typeface="Times New Roman"/>
              </a:rPr>
              <a:t>–</a:t>
            </a:r>
            <a:r>
              <a:rPr lang="fa-IR" u="none" strike="noStrike" dirty="0" smtClean="0">
                <a:effectLst/>
                <a:latin typeface="Times New Roman"/>
                <a:ea typeface="Times New Roman"/>
                <a:cs typeface="B Baran"/>
              </a:rPr>
              <a:t> ادامه درمان تا کنترل بیماری و سپردن ادامه درمان بعد از کنترل به پزشک ارجاع دهنده </a:t>
            </a:r>
            <a:endParaRPr lang="en-US" sz="2800" u="words" dirty="0" smtClean="0">
              <a:effectLst/>
              <a:latin typeface="Times New Roman"/>
              <a:ea typeface="Times New Roman"/>
            </a:endParaRPr>
          </a:p>
          <a:p>
            <a:r>
              <a:rPr lang="fa-IR" u="none" strike="noStrike" dirty="0" smtClean="0">
                <a:effectLst/>
                <a:latin typeface="Times New Roman"/>
                <a:ea typeface="Times New Roman"/>
                <a:cs typeface="B Baran"/>
              </a:rPr>
              <a:t>ب </a:t>
            </a:r>
            <a:r>
              <a:rPr lang="fa-IR" u="none" strike="noStrike" dirty="0" smtClean="0">
                <a:effectLst/>
                <a:latin typeface="Times New Roman"/>
                <a:ea typeface="Times New Roman"/>
              </a:rPr>
              <a:t>–</a:t>
            </a:r>
            <a:r>
              <a:rPr lang="fa-IR" u="none" strike="noStrike" dirty="0" smtClean="0">
                <a:effectLst/>
                <a:latin typeface="Times New Roman"/>
                <a:ea typeface="Times New Roman"/>
                <a:cs typeface="B Baran"/>
              </a:rPr>
              <a:t> ارائه رهنمود کلی و تعیین زمان ارجاع بعدی</a:t>
            </a:r>
            <a:endParaRPr lang="en-US" sz="2800" u="words" dirty="0" smtClean="0">
              <a:effectLst/>
              <a:latin typeface="Times New Roman"/>
              <a:ea typeface="Times New Roman"/>
            </a:endParaRPr>
          </a:p>
          <a:p>
            <a:r>
              <a:rPr lang="fa-IR" u="none" strike="noStrike" dirty="0" smtClean="0">
                <a:effectLst/>
                <a:latin typeface="Times New Roman"/>
                <a:ea typeface="Times New Roman"/>
                <a:cs typeface="2  Titr"/>
              </a:rPr>
              <a:t>ویزیت اولیه پزشک ( طی هفته اول بازگشت از ارجاع )</a:t>
            </a:r>
            <a:endParaRPr lang="en-US" sz="2800" u="words" dirty="0" smtClean="0">
              <a:effectLst/>
              <a:latin typeface="Times New Roman"/>
              <a:ea typeface="Times New Roman"/>
            </a:endParaRPr>
          </a:p>
          <a:p>
            <a:r>
              <a:rPr lang="fa-IR" u="none" strike="noStrike" dirty="0" smtClean="0">
                <a:effectLst/>
                <a:latin typeface="Times New Roman"/>
                <a:ea typeface="Times New Roman"/>
                <a:cs typeface="B Baran"/>
              </a:rPr>
              <a:t>دریافت پسخوراند از سطح بالاتر در مورد تشخیص و علل ایجاد افکار خودکشی ، نحوه مصرف داروها ، ثبت داروها ، آموزش خانواده و بیمار در مورد مصرف داروها و ویزیت مجدد طی دوهفته بعد .</a:t>
            </a:r>
            <a:endParaRPr lang="en-US" sz="2800" u="words" dirty="0" smtClean="0">
              <a:effectLst/>
              <a:latin typeface="Times New Roman"/>
              <a:ea typeface="Times New Roman"/>
            </a:endParaRP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6875394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u="none" strike="noStrike" dirty="0" smtClean="0">
                <a:effectLst/>
                <a:latin typeface="Times New Roman"/>
                <a:ea typeface="Times New Roman"/>
                <a:cs typeface="B Baran"/>
              </a:rPr>
              <a:t>ارجاع غیرفوری به کارشناس بهداشت روان جهت انجام ارزیابی های روانشناختی و مداخلات درمانی غیردارویی .</a:t>
            </a:r>
            <a:endParaRPr lang="en-US" sz="2800" u="words" dirty="0" smtClean="0">
              <a:effectLst/>
              <a:latin typeface="Times New Roman"/>
              <a:ea typeface="Times New Roman"/>
            </a:endParaRP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4528895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u="none" strike="noStrike" dirty="0" smtClean="0">
                <a:effectLst/>
                <a:latin typeface="Times New Roman"/>
                <a:ea typeface="Times New Roman"/>
                <a:cs typeface="2  Titr"/>
              </a:rPr>
              <a:t>ویزیت های بعدی </a:t>
            </a:r>
            <a:endParaRPr lang="en-US" sz="2800" u="words" dirty="0" smtClean="0">
              <a:effectLst/>
              <a:latin typeface="Times New Roman"/>
              <a:ea typeface="Times New Roman"/>
            </a:endParaRPr>
          </a:p>
          <a:p>
            <a:r>
              <a:rPr lang="fa-IR" u="none" strike="noStrike" dirty="0" smtClean="0">
                <a:effectLst/>
                <a:latin typeface="Times New Roman"/>
                <a:ea typeface="Times New Roman"/>
                <a:cs typeface="B Baran"/>
              </a:rPr>
              <a:t>پزشک ترجیحا بیمار را مطابق پسخوراند روانپزشک یا پزشک عمومی دوره دیده ویزیت می کند . در غیراین صورت تا شش ماه بیمار به صورت ماهانه یک بار ویزیت می شود . برای قطع درمان ترجیحا بیمار به صورت غیرفوری به روانپزشک یا پزشک عمومی دوره دیده ارجاع می شود . </a:t>
            </a:r>
            <a:endParaRPr lang="en-US" sz="2800" u="words" dirty="0" smtClean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873787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a-IR" u="none" strike="noStrike" dirty="0" smtClean="0">
                <a:effectLst/>
                <a:latin typeface="Times New Roman"/>
                <a:ea typeface="Times New Roman"/>
                <a:cs typeface="2  Titr"/>
              </a:rPr>
              <a:t>توصیه های تکمیلی در مورد بیمار با افکار خودکشی </a:t>
            </a:r>
            <a:endParaRPr lang="en-US" sz="2800" u="words" dirty="0" smtClean="0">
              <a:effectLst/>
              <a:latin typeface="Times New Roman"/>
              <a:ea typeface="Times New Roman"/>
            </a:endParaRPr>
          </a:p>
          <a:p>
            <a:pPr lvl="0">
              <a:buFont typeface="Symbol"/>
              <a:buChar char=""/>
              <a:tabLst>
                <a:tab pos="457200" algn="l"/>
              </a:tabLst>
            </a:pPr>
            <a:r>
              <a:rPr lang="fa-IR" u="none" strike="noStrike" dirty="0" smtClean="0">
                <a:effectLst/>
                <a:latin typeface="Times New Roman"/>
                <a:ea typeface="Times New Roman"/>
                <a:cs typeface="B Baran"/>
              </a:rPr>
              <a:t>افسردگی یکی از شایعترین علل خودکشی است ، بدین ترتیب شناسایی به موقع افراد افسرده و درمان مناسب و کامل این افراد می تواند اقدام به خودکشی و مرگ ناشی از آن را به میزان زیادی کم کند ( به الگوریتم تشخیص و درمان افسردگی مراجعه کنید ) .</a:t>
            </a:r>
            <a:endParaRPr lang="en-US" sz="2800" u="words" dirty="0" smtClean="0">
              <a:effectLst/>
              <a:latin typeface="Times New Roman"/>
              <a:ea typeface="Times New Roman"/>
              <a:cs typeface="B Baran"/>
            </a:endParaRPr>
          </a:p>
          <a:p>
            <a:pPr lvl="0">
              <a:buFont typeface="Symbol"/>
              <a:buChar char=""/>
              <a:tabLst>
                <a:tab pos="457200" algn="l"/>
              </a:tabLst>
            </a:pPr>
            <a:r>
              <a:rPr lang="fa-IR" u="none" strike="noStrike" dirty="0" smtClean="0">
                <a:effectLst/>
                <a:latin typeface="Times New Roman"/>
                <a:ea typeface="Times New Roman"/>
                <a:cs typeface="B Baran"/>
              </a:rPr>
              <a:t>این باور که بیماران با افکار خودکشی آن را عملی نمی کنند نادرست است و هر بیماری که تمایل به خودکشی را عنوان می کند باید به دقت ارزیابی و تحت نظر قرار گیرد .</a:t>
            </a:r>
            <a:endParaRPr lang="en-US" sz="2800" u="words" dirty="0" smtClean="0">
              <a:effectLst/>
              <a:latin typeface="Times New Roman"/>
              <a:ea typeface="Times New Roman"/>
              <a:cs typeface="B Baran"/>
            </a:endParaRP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07376956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Symbol"/>
              <a:buChar char=""/>
              <a:tabLst>
                <a:tab pos="457200" algn="l"/>
              </a:tabLst>
            </a:pPr>
            <a:r>
              <a:rPr lang="fa-IR" u="none" strike="noStrike" dirty="0" smtClean="0">
                <a:effectLst/>
                <a:latin typeface="Times New Roman"/>
                <a:ea typeface="Times New Roman"/>
                <a:cs typeface="B Baran"/>
              </a:rPr>
              <a:t>به بیمار و مراقبین وی بگویید گاه افکار خودکشی دوباره برمیگردد . تاکید کنید که در صورت برگشت افکار خودکشی سریعا به شما مراجعه نمایند .</a:t>
            </a:r>
            <a:endParaRPr lang="en-US" sz="2800" u="words" dirty="0" smtClean="0">
              <a:effectLst/>
              <a:latin typeface="Times New Roman"/>
              <a:ea typeface="Times New Roman"/>
              <a:cs typeface="B Baran"/>
            </a:endParaRPr>
          </a:p>
          <a:p>
            <a:pPr lvl="0">
              <a:buFont typeface="Symbol"/>
              <a:buChar char=""/>
              <a:tabLst>
                <a:tab pos="457200" algn="l"/>
              </a:tabLst>
            </a:pPr>
            <a:r>
              <a:rPr lang="fa-IR" u="none" strike="noStrike" dirty="0" smtClean="0">
                <a:effectLst/>
                <a:latin typeface="Times New Roman"/>
                <a:ea typeface="Times New Roman"/>
                <a:cs typeface="B Baran"/>
              </a:rPr>
              <a:t>پرسش در مورد خودکشی موجب افزایش خطر اقدام به خودکشی نمی شود و در مواردی که فرد در معرض خطر است حتما باید از نظر خودکشی ارزیابی شود .</a:t>
            </a:r>
            <a:endParaRPr lang="en-US" sz="2800" u="words" dirty="0" smtClean="0">
              <a:effectLst/>
              <a:latin typeface="Times New Roman"/>
              <a:ea typeface="Times New Roman"/>
              <a:cs typeface="B Baran"/>
            </a:endParaRPr>
          </a:p>
          <a:p>
            <a:pPr lvl="0">
              <a:buFont typeface="Symbol"/>
              <a:buChar char=""/>
              <a:tabLst>
                <a:tab pos="457200" algn="l"/>
              </a:tabLst>
            </a:pPr>
            <a:r>
              <a:rPr lang="fa-IR" u="none" strike="noStrike" dirty="0" smtClean="0">
                <a:effectLst/>
                <a:latin typeface="Times New Roman"/>
                <a:ea typeface="Times New Roman"/>
                <a:cs typeface="B Baran"/>
              </a:rPr>
              <a:t>از طریق خانواده ، دوستان و همکاران بیمار را مورد حمایت قرار دهید .</a:t>
            </a:r>
            <a:endParaRPr lang="en-US" sz="2800" u="words" dirty="0" smtClean="0">
              <a:effectLst/>
              <a:latin typeface="Times New Roman"/>
              <a:ea typeface="Times New Roman"/>
              <a:cs typeface="B Baran"/>
            </a:endParaRP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25955022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Symbol"/>
              <a:buChar char=""/>
              <a:tabLst>
                <a:tab pos="457200" algn="l"/>
              </a:tabLst>
            </a:pPr>
            <a:r>
              <a:rPr lang="fa-IR" u="none" strike="noStrike" dirty="0" smtClean="0">
                <a:effectLst/>
                <a:latin typeface="Times New Roman"/>
                <a:ea typeface="Times New Roman"/>
                <a:cs typeface="B Baran"/>
              </a:rPr>
              <a:t>به بیمار فرصت دهید تا در مورد رنج ها و ناراحتی های خود حرف بزند ، بیمار را حمایت کنید و از سرزنش و پند و اندرز اجتناب کنید . </a:t>
            </a:r>
            <a:endParaRPr lang="en-US" sz="2800" u="words" dirty="0" smtClean="0">
              <a:effectLst/>
              <a:latin typeface="Times New Roman"/>
              <a:ea typeface="Times New Roman"/>
              <a:cs typeface="B Baran"/>
            </a:endParaRPr>
          </a:p>
          <a:p>
            <a:r>
              <a:rPr lang="fa-IR" dirty="0" smtClean="0">
                <a:effectLst/>
                <a:latin typeface="Times New Roman"/>
                <a:ea typeface="Times New Roman"/>
                <a:cs typeface="B Baran"/>
              </a:rPr>
              <a:t>موقعیت های مثبت زندگی بیمار را به وی نشان دهید ، به بیمار کمک کنید تا ارزش زندگیش را برای خود و دیگران دریابد برای مثال اینکه فرزندان وی تا چه حد به وی نیازمندند 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9904661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>
                <a:effectLst/>
                <a:latin typeface="Times New Roman"/>
                <a:ea typeface="Times New Roman"/>
                <a:cs typeface="B Baran"/>
              </a:rPr>
              <a:t>بر موقتی بودن احساس غیرقابل تحمل بیمار تاکید کنید  ؛ به خصوص اگر در گذشته دوره های مشابهی داشته که بهبود یافته است 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89733952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Symbol"/>
              <a:buChar char=""/>
              <a:tabLst>
                <a:tab pos="457200" algn="l"/>
              </a:tabLst>
            </a:pPr>
            <a:r>
              <a:rPr lang="fa-IR" u="none" strike="noStrike" dirty="0" smtClean="0">
                <a:effectLst/>
                <a:latin typeface="Times New Roman"/>
                <a:ea typeface="Times New Roman"/>
                <a:cs typeface="B Baran"/>
              </a:rPr>
              <a:t>از جمله عواملی که می توان میزان خودکشی را افزایش دهد ، پخش خبر مربوط به خودکشی یک نفر در بین مردم آن محل یا منطقه می باشد . پخش خبر خودکشی و نحوه ی اقدام به آن موجب می شود کسانی که دچار افسردگی هستند و در معرض خطر خودکشی قرار دارند ، ترغیب شوند که خودشان را از بین ببرند . بنابراین به عنوان یک اقدام پیشگیرانه هم خودتان خبر خودکشی را پخش نکنید و هم به دیگران توصیه کنید از پخش این خبر خودداری کنند . </a:t>
            </a:r>
            <a:endParaRPr lang="en-US" sz="2800" u="words" dirty="0" smtClean="0">
              <a:effectLst/>
              <a:latin typeface="Times New Roman"/>
              <a:ea typeface="Times New Roman"/>
              <a:cs typeface="B Baran"/>
            </a:endParaRP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94809609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a-IR" u="none" strike="noStrike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  <a:cs typeface="2  Titr"/>
              </a:rPr>
              <a:t>شرح وظایف پزشک تیم سلامت در رابطه با خودکشی </a:t>
            </a:r>
            <a:endParaRPr lang="en-US" sz="2800" u="words" dirty="0" smtClean="0">
              <a:solidFill>
                <a:srgbClr val="FF0000"/>
              </a:solidFill>
              <a:effectLst/>
              <a:latin typeface="Times New Roman"/>
              <a:ea typeface="Times New Roman"/>
            </a:endParaRPr>
          </a:p>
          <a:p>
            <a:pPr lvl="0">
              <a:buFont typeface="Times New Roman"/>
              <a:buChar char="-"/>
              <a:tabLst>
                <a:tab pos="457200" algn="l"/>
              </a:tabLst>
            </a:pPr>
            <a:r>
              <a:rPr lang="fa-IR" u="none" strike="noStrike" dirty="0" smtClean="0">
                <a:effectLst/>
                <a:latin typeface="Times New Roman"/>
                <a:ea typeface="Times New Roman"/>
                <a:cs typeface="B Baran"/>
              </a:rPr>
              <a:t>پذیرش موارد ارجاع شده از سوی بهورز </a:t>
            </a:r>
            <a:endParaRPr lang="en-US" sz="2800" u="words" dirty="0" smtClean="0">
              <a:effectLst/>
              <a:latin typeface="Times New Roman"/>
              <a:ea typeface="Times New Roman"/>
              <a:cs typeface="B Baran"/>
            </a:endParaRPr>
          </a:p>
          <a:p>
            <a:pPr lvl="0">
              <a:buFont typeface="Times New Roman"/>
              <a:buChar char="-"/>
              <a:tabLst>
                <a:tab pos="457200" algn="l"/>
              </a:tabLst>
            </a:pPr>
            <a:r>
              <a:rPr lang="fa-IR" u="none" strike="noStrike" dirty="0" smtClean="0">
                <a:effectLst/>
                <a:latin typeface="Times New Roman"/>
                <a:ea typeface="Times New Roman"/>
                <a:cs typeface="B Baran"/>
              </a:rPr>
              <a:t>ارجاع فوری بیماران با افکار خودکشی به روانپزشک یا بخش روانپزشکی </a:t>
            </a:r>
            <a:endParaRPr lang="en-US" sz="2800" u="words" dirty="0" smtClean="0">
              <a:effectLst/>
              <a:latin typeface="Times New Roman"/>
              <a:ea typeface="Times New Roman"/>
              <a:cs typeface="B Baran"/>
            </a:endParaRPr>
          </a:p>
          <a:p>
            <a:pPr lvl="0">
              <a:buFont typeface="Times New Roman"/>
              <a:buChar char="-"/>
              <a:tabLst>
                <a:tab pos="457200" algn="l"/>
              </a:tabLst>
            </a:pPr>
            <a:r>
              <a:rPr lang="fa-IR" u="none" strike="noStrike" dirty="0" smtClean="0">
                <a:effectLst/>
                <a:latin typeface="Times New Roman"/>
                <a:ea typeface="Times New Roman"/>
                <a:cs typeface="B Baran"/>
              </a:rPr>
              <a:t>ارائه پسخوراند به بهورز در مورد پیگیری بیماران </a:t>
            </a:r>
            <a:endParaRPr lang="en-US" sz="2800" u="words" dirty="0" smtClean="0">
              <a:effectLst/>
              <a:latin typeface="Times New Roman"/>
              <a:ea typeface="Times New Roman"/>
              <a:cs typeface="B Baran"/>
            </a:endParaRPr>
          </a:p>
          <a:p>
            <a:pPr lvl="0">
              <a:buFont typeface="Times New Roman"/>
              <a:buChar char="-"/>
              <a:tabLst>
                <a:tab pos="457200" algn="l"/>
              </a:tabLst>
            </a:pPr>
            <a:r>
              <a:rPr lang="fa-IR" u="none" strike="noStrike" dirty="0" smtClean="0">
                <a:effectLst/>
                <a:latin typeface="Times New Roman"/>
                <a:ea typeface="Times New Roman"/>
                <a:cs typeface="B Baran"/>
              </a:rPr>
              <a:t>ارجاع غیرفوری به کارشناس بهداشت روان جهت انجام ارزیابی های روانشناختی و مداخلات درمانی غیردارویی پس از بازگشت بیمار از سطح تخصصی</a:t>
            </a:r>
            <a:endParaRPr lang="en-US" sz="2800" u="words" dirty="0" smtClean="0">
              <a:effectLst/>
              <a:latin typeface="Times New Roman"/>
              <a:ea typeface="Times New Roman"/>
              <a:cs typeface="B Baran"/>
            </a:endParaRPr>
          </a:p>
          <a:p>
            <a:r>
              <a:rPr lang="fa-IR" dirty="0" smtClean="0">
                <a:effectLst/>
                <a:latin typeface="Times New Roman"/>
                <a:ea typeface="Times New Roman"/>
                <a:cs typeface="B Baran"/>
              </a:rPr>
              <a:t>پیگیری برنامه درمانی توصیه شده توسط پزشک تخصصی سطح سوم 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4806541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>
                <a:effectLst/>
                <a:latin typeface="Times New Roman"/>
                <a:ea typeface="Times New Roman"/>
                <a:cs typeface="B Baran"/>
              </a:rPr>
              <a:t>بر اساس آمارهای منتشره از سوی این سازمان ، هر ساله بیش از 400000 نفر در جهان خودکشی می کنند ولی به نظر می رسد که این تعداد شامل همه موارد نمی گردد و به دلیل شرایط اجتماعی ، فرهنگی و نگرش های مذهبی غالب در کشورها ، درصد بالایی از موارد گزارش نمی شوند 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82038311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Times New Roman"/>
              <a:buChar char="-"/>
              <a:tabLst>
                <a:tab pos="457200" algn="l"/>
              </a:tabLst>
            </a:pPr>
            <a:r>
              <a:rPr lang="fa-IR" u="none" strike="noStrike" dirty="0" smtClean="0">
                <a:effectLst/>
                <a:latin typeface="Times New Roman"/>
                <a:ea typeface="Times New Roman"/>
                <a:cs typeface="B Baran"/>
              </a:rPr>
              <a:t>آموزش بیمار و خانواده وی در مورد علل احتمالی ، درمان و پیگیری بر حسب تشخیص </a:t>
            </a:r>
            <a:endParaRPr lang="en-US" sz="2800" u="words" dirty="0" smtClean="0">
              <a:effectLst/>
              <a:latin typeface="Times New Roman"/>
              <a:ea typeface="Times New Roman"/>
              <a:cs typeface="B Baran"/>
            </a:endParaRPr>
          </a:p>
          <a:p>
            <a:pPr lvl="0">
              <a:buFont typeface="Times New Roman"/>
              <a:buChar char="-"/>
              <a:tabLst>
                <a:tab pos="457200" algn="l"/>
              </a:tabLst>
            </a:pPr>
            <a:r>
              <a:rPr lang="fa-IR" u="none" strike="noStrike" dirty="0" smtClean="0">
                <a:effectLst/>
                <a:latin typeface="Times New Roman"/>
                <a:ea typeface="Times New Roman"/>
                <a:cs typeface="B Baran"/>
              </a:rPr>
              <a:t>نظارت بر عملکرد بهورز و کارشناس بهداشت روان . </a:t>
            </a:r>
            <a:endParaRPr lang="en-US" sz="2800" u="words" dirty="0" smtClean="0">
              <a:effectLst/>
              <a:latin typeface="Times New Roman"/>
              <a:ea typeface="Times New Roman"/>
              <a:cs typeface="B Baran"/>
            </a:endParaRPr>
          </a:p>
          <a:p>
            <a:r>
              <a:rPr lang="fa-IR" u="none" strike="noStrike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  <a:cs typeface="2  Titr"/>
              </a:rPr>
              <a:t>شرح وظایف بهورز </a:t>
            </a:r>
            <a:endParaRPr lang="en-US" sz="2800" u="words" dirty="0" smtClean="0">
              <a:solidFill>
                <a:srgbClr val="FF0000"/>
              </a:solidFill>
              <a:effectLst/>
              <a:latin typeface="Times New Roman"/>
              <a:ea typeface="Times New Roman"/>
            </a:endParaRPr>
          </a:p>
          <a:p>
            <a:pPr lvl="0">
              <a:buFont typeface="Times New Roman"/>
              <a:buChar char="-"/>
              <a:tabLst>
                <a:tab pos="457200" algn="l"/>
              </a:tabLst>
            </a:pPr>
            <a:r>
              <a:rPr lang="fa-IR" u="none" strike="noStrike" dirty="0" smtClean="0">
                <a:effectLst/>
                <a:latin typeface="Times New Roman"/>
                <a:ea typeface="Times New Roman"/>
                <a:cs typeface="B Baran"/>
              </a:rPr>
              <a:t>شناسایی و غربالگری افراد در معرض خطر </a:t>
            </a:r>
            <a:endParaRPr lang="en-US" sz="2800" u="words" dirty="0" smtClean="0">
              <a:effectLst/>
              <a:latin typeface="Times New Roman"/>
              <a:ea typeface="Times New Roman"/>
              <a:cs typeface="B Baran"/>
            </a:endParaRPr>
          </a:p>
          <a:p>
            <a:r>
              <a:rPr lang="fa-IR" dirty="0" smtClean="0">
                <a:effectLst/>
                <a:latin typeface="Times New Roman"/>
                <a:ea typeface="Times New Roman"/>
                <a:cs typeface="B Baran"/>
              </a:rPr>
              <a:t>ارجاع به موقع افراد در معرض خطر و افرادی که اقدام به خودکشی داشته اند 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93421896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Times New Roman"/>
              <a:buChar char="-"/>
              <a:tabLst>
                <a:tab pos="457200" algn="l"/>
              </a:tabLst>
            </a:pPr>
            <a:r>
              <a:rPr lang="fa-IR" u="none" strike="noStrike" dirty="0" smtClean="0">
                <a:effectLst/>
                <a:latin typeface="Times New Roman"/>
                <a:ea typeface="Times New Roman"/>
                <a:cs typeface="B Baran"/>
              </a:rPr>
              <a:t>پیگیری برنامه درمانی تعیین شده از سوی پزشک </a:t>
            </a:r>
            <a:endParaRPr lang="en-US" sz="2800" u="words" dirty="0" smtClean="0">
              <a:effectLst/>
              <a:latin typeface="Times New Roman"/>
              <a:ea typeface="Times New Roman"/>
              <a:cs typeface="B Baran"/>
            </a:endParaRPr>
          </a:p>
          <a:p>
            <a:pPr lvl="0">
              <a:buFont typeface="Times New Roman"/>
              <a:buChar char="-"/>
              <a:tabLst>
                <a:tab pos="457200" algn="l"/>
              </a:tabLst>
            </a:pPr>
            <a:r>
              <a:rPr lang="fa-IR" u="none" strike="noStrike" dirty="0" smtClean="0">
                <a:effectLst/>
                <a:latin typeface="Times New Roman"/>
                <a:ea typeface="Times New Roman"/>
                <a:cs typeface="B Baran"/>
              </a:rPr>
              <a:t>آموزش انفرادی به افراد مهم خانواده </a:t>
            </a:r>
            <a:endParaRPr lang="en-US" sz="2800" u="words" dirty="0" smtClean="0">
              <a:effectLst/>
              <a:latin typeface="Times New Roman"/>
              <a:ea typeface="Times New Roman"/>
              <a:cs typeface="B Baran"/>
            </a:endParaRPr>
          </a:p>
          <a:p>
            <a:pPr lvl="0">
              <a:buFont typeface="Times New Roman"/>
              <a:buChar char="-"/>
              <a:tabLst>
                <a:tab pos="457200" algn="l"/>
              </a:tabLst>
            </a:pPr>
            <a:r>
              <a:rPr lang="fa-IR" u="none" strike="noStrike" dirty="0" smtClean="0">
                <a:effectLst/>
                <a:latin typeface="Times New Roman"/>
                <a:ea typeface="Times New Roman"/>
                <a:cs typeface="B Baran"/>
              </a:rPr>
              <a:t>گزارش دهی منظم خودکشی  </a:t>
            </a:r>
            <a:endParaRPr lang="en-US" sz="2800" u="words" dirty="0" smtClean="0">
              <a:effectLst/>
              <a:latin typeface="Times New Roman"/>
              <a:ea typeface="Times New Roman"/>
              <a:cs typeface="B Baran"/>
            </a:endParaRPr>
          </a:p>
          <a:p>
            <a:pPr lvl="0">
              <a:buFont typeface="Times New Roman"/>
              <a:buChar char="-"/>
              <a:tabLst>
                <a:tab pos="457200" algn="l"/>
              </a:tabLst>
            </a:pPr>
            <a:r>
              <a:rPr lang="fa-IR" u="none" strike="noStrike" dirty="0" smtClean="0">
                <a:effectLst/>
                <a:latin typeface="Times New Roman"/>
                <a:ea typeface="Times New Roman"/>
                <a:cs typeface="B Baran"/>
              </a:rPr>
              <a:t>ثبت و نگهداری اطلاعات به صورت محرمانه </a:t>
            </a:r>
            <a:endParaRPr lang="en-US" sz="2800" u="words" dirty="0" smtClean="0">
              <a:effectLst/>
              <a:latin typeface="Times New Roman"/>
              <a:ea typeface="Times New Roman"/>
              <a:cs typeface="B Baran"/>
            </a:endParaRP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88101410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a-IR" u="none" strike="noStrike" dirty="0" smtClean="0">
                <a:effectLst/>
                <a:latin typeface="Times New Roman"/>
                <a:ea typeface="Times New Roman"/>
                <a:cs typeface="2  Titr"/>
              </a:rPr>
              <a:t>شرح وظایف کارشناس بهداشت روان در رابطه با خودکشی </a:t>
            </a:r>
            <a:endParaRPr lang="en-US" sz="2800" u="words" dirty="0" smtClean="0">
              <a:effectLst/>
              <a:latin typeface="Times New Roman"/>
              <a:ea typeface="Times New Roman"/>
            </a:endParaRPr>
          </a:p>
          <a:p>
            <a:pPr lvl="0">
              <a:buFont typeface="Times New Roman"/>
              <a:buChar char="-"/>
              <a:tabLst>
                <a:tab pos="457200" algn="l"/>
              </a:tabLst>
            </a:pPr>
            <a:r>
              <a:rPr lang="fa-IR" u="none" strike="noStrike" dirty="0" smtClean="0">
                <a:effectLst/>
                <a:latin typeface="Times New Roman"/>
                <a:ea typeface="Times New Roman"/>
                <a:cs typeface="B Baran"/>
              </a:rPr>
              <a:t>بررسی موارد ارجاع شده از طرف پزشک و انجام ارزیابی های روانشناختی لازم .</a:t>
            </a:r>
            <a:endParaRPr lang="en-US" sz="2800" u="words" dirty="0" smtClean="0">
              <a:effectLst/>
              <a:latin typeface="Times New Roman"/>
              <a:ea typeface="Times New Roman"/>
              <a:cs typeface="B Baran"/>
            </a:endParaRPr>
          </a:p>
          <a:p>
            <a:pPr lvl="0">
              <a:buFont typeface="Times New Roman"/>
              <a:buChar char="-"/>
              <a:tabLst>
                <a:tab pos="457200" algn="l"/>
              </a:tabLst>
            </a:pPr>
            <a:r>
              <a:rPr lang="fa-IR" u="none" strike="noStrike" dirty="0" smtClean="0">
                <a:effectLst/>
                <a:latin typeface="Times New Roman"/>
                <a:ea typeface="Times New Roman"/>
                <a:cs typeface="B Baran"/>
              </a:rPr>
              <a:t>انجام مداخلات غیردارویی برای درمان خودکشی مشتمل بر مداخله در بحران ، روش های حل مساله ، کنترل استرس و غیره .</a:t>
            </a:r>
            <a:endParaRPr lang="en-US" sz="2800" u="words" dirty="0" smtClean="0">
              <a:effectLst/>
              <a:latin typeface="Times New Roman"/>
              <a:ea typeface="Times New Roman"/>
              <a:cs typeface="B Baran"/>
            </a:endParaRPr>
          </a:p>
          <a:p>
            <a:pPr lvl="0">
              <a:buFont typeface="Times New Roman"/>
              <a:buChar char="-"/>
              <a:tabLst>
                <a:tab pos="457200" algn="l"/>
              </a:tabLst>
            </a:pPr>
            <a:r>
              <a:rPr lang="fa-IR" u="none" strike="noStrike" dirty="0" smtClean="0">
                <a:effectLst/>
                <a:latin typeface="Times New Roman"/>
                <a:ea typeface="Times New Roman"/>
                <a:cs typeface="B Baran"/>
              </a:rPr>
              <a:t>انجام مداخلات پیشگیرانه در مورد افراد در معرض خطر خودکشی ( پروتکل پیشگیری از خودکشی ) .</a:t>
            </a:r>
            <a:endParaRPr lang="en-US" sz="2800" u="words" dirty="0" smtClean="0">
              <a:effectLst/>
              <a:latin typeface="Times New Roman"/>
              <a:ea typeface="Times New Roman"/>
              <a:cs typeface="B Baran"/>
            </a:endParaRPr>
          </a:p>
          <a:p>
            <a:r>
              <a:rPr lang="fa-IR" dirty="0" smtClean="0">
                <a:effectLst/>
                <a:latin typeface="Times New Roman"/>
                <a:ea typeface="Times New Roman"/>
                <a:cs typeface="B Baran"/>
              </a:rPr>
              <a:t>آموزش به خانواده ، بیمار و بهورز 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57325256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u="none" strike="noStrike" dirty="0" smtClean="0">
                <a:effectLst/>
                <a:latin typeface="Times New Roman"/>
                <a:ea typeface="Times New Roman"/>
                <a:cs typeface="2  Titr"/>
              </a:rPr>
              <a:t>موارد ارجاع فوری به روانپزشک یا پزشک عمومی دوره دیده </a:t>
            </a:r>
            <a:endParaRPr lang="en-US" sz="2800" u="words" dirty="0" smtClean="0">
              <a:effectLst/>
              <a:latin typeface="Times New Roman"/>
              <a:ea typeface="Times New Roman"/>
            </a:endParaRPr>
          </a:p>
          <a:p>
            <a:pPr lvl="0">
              <a:buFont typeface="Times New Roman"/>
              <a:buChar char="-"/>
              <a:tabLst>
                <a:tab pos="457200" algn="l"/>
              </a:tabLst>
            </a:pPr>
            <a:r>
              <a:rPr lang="fa-IR" u="none" strike="noStrike" dirty="0" smtClean="0">
                <a:effectLst/>
                <a:latin typeface="Times New Roman"/>
                <a:ea typeface="Times New Roman"/>
                <a:cs typeface="B Baran"/>
              </a:rPr>
              <a:t>بیماری که به هر دلیل فکر خودکشی دارد . </a:t>
            </a:r>
            <a:endParaRPr lang="en-US" sz="2800" u="words" dirty="0" smtClean="0">
              <a:effectLst/>
              <a:latin typeface="Times New Roman"/>
              <a:ea typeface="Times New Roman"/>
              <a:cs typeface="B Baran"/>
            </a:endParaRPr>
          </a:p>
          <a:p>
            <a:pPr lvl="0">
              <a:buFont typeface="Times New Roman"/>
              <a:buChar char="-"/>
              <a:tabLst>
                <a:tab pos="457200" algn="l"/>
              </a:tabLst>
            </a:pPr>
            <a:r>
              <a:rPr lang="fa-IR" u="none" strike="noStrike" dirty="0" smtClean="0">
                <a:effectLst/>
                <a:latin typeface="Times New Roman"/>
                <a:ea typeface="Times New Roman"/>
                <a:cs typeface="B Baran"/>
              </a:rPr>
              <a:t>بیماری که به هر دلیل فکر خودکشی دارد یا این گونه وانمود می کند . حتی اگر به نظر پزشک این مساله واقعی یا جدی نباشد . </a:t>
            </a:r>
            <a:endParaRPr lang="en-US" sz="2800" u="words" dirty="0" smtClean="0">
              <a:effectLst/>
              <a:latin typeface="Times New Roman"/>
              <a:ea typeface="Times New Roman"/>
              <a:cs typeface="B Baran"/>
            </a:endParaRPr>
          </a:p>
          <a:p>
            <a:pPr lvl="0">
              <a:buFont typeface="Times New Roman"/>
              <a:buChar char="-"/>
              <a:tabLst>
                <a:tab pos="457200" algn="l"/>
              </a:tabLst>
            </a:pPr>
            <a:r>
              <a:rPr lang="fa-IR" u="none" strike="noStrike" dirty="0" smtClean="0">
                <a:effectLst/>
                <a:latin typeface="Times New Roman"/>
                <a:ea typeface="Times New Roman"/>
                <a:cs typeface="B Baran"/>
              </a:rPr>
              <a:t>بیماری که از خوردن آب و غذا امتناع می کند .</a:t>
            </a:r>
            <a:endParaRPr lang="en-US" sz="2800" u="words" dirty="0" smtClean="0">
              <a:effectLst/>
              <a:latin typeface="Times New Roman"/>
              <a:ea typeface="Times New Roman"/>
              <a:cs typeface="B Baran"/>
            </a:endParaRPr>
          </a:p>
          <a:p>
            <a:r>
              <a:rPr lang="fa-IR" dirty="0" smtClean="0">
                <a:effectLst/>
                <a:latin typeface="Times New Roman"/>
                <a:ea typeface="Times New Roman"/>
                <a:cs typeface="B Baran"/>
              </a:rPr>
              <a:t>وجود اختلال جدی در غذا خوردن ، وضعیت طبی بد 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5825280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Times New Roman"/>
              <a:buChar char="-"/>
              <a:tabLst>
                <a:tab pos="457200" algn="l"/>
              </a:tabLst>
            </a:pPr>
            <a:r>
              <a:rPr lang="fa-IR" u="none" strike="noStrike" dirty="0" smtClean="0">
                <a:effectLst/>
                <a:latin typeface="Times New Roman"/>
                <a:ea typeface="Times New Roman"/>
                <a:cs typeface="B Baran"/>
              </a:rPr>
              <a:t>عدم تحرک ، عدم صحبت . </a:t>
            </a:r>
            <a:endParaRPr lang="en-US" sz="2800" u="words" dirty="0" smtClean="0">
              <a:effectLst/>
              <a:latin typeface="Times New Roman"/>
              <a:ea typeface="Times New Roman"/>
              <a:cs typeface="B Baran"/>
            </a:endParaRPr>
          </a:p>
          <a:p>
            <a:r>
              <a:rPr lang="fa-IR" u="none" strike="noStrike" dirty="0" smtClean="0">
                <a:effectLst/>
                <a:latin typeface="Times New Roman"/>
                <a:ea typeface="Times New Roman"/>
                <a:cs typeface="2  Titr"/>
              </a:rPr>
              <a:t>موارد ارجاع فوری به بخش روانپزشکی</a:t>
            </a:r>
            <a:endParaRPr lang="en-US" sz="2800" u="words" dirty="0" smtClean="0">
              <a:effectLst/>
              <a:latin typeface="Times New Roman"/>
              <a:ea typeface="Times New Roman"/>
            </a:endParaRPr>
          </a:p>
          <a:p>
            <a:pPr lvl="0">
              <a:buFont typeface="Times New Roman"/>
              <a:buChar char="-"/>
              <a:tabLst>
                <a:tab pos="457200" algn="l"/>
              </a:tabLst>
            </a:pPr>
            <a:r>
              <a:rPr lang="fa-IR" u="none" strike="noStrike" dirty="0" smtClean="0">
                <a:effectLst/>
                <a:latin typeface="Times New Roman"/>
                <a:ea typeface="Times New Roman"/>
                <a:cs typeface="B Baran"/>
              </a:rPr>
              <a:t>بیماری که برای خودکشی برنامه یا نقشه مشخصی دارد . </a:t>
            </a:r>
            <a:endParaRPr lang="en-US" sz="2800" u="words" dirty="0" smtClean="0">
              <a:effectLst/>
              <a:latin typeface="Times New Roman"/>
              <a:ea typeface="Times New Roman"/>
              <a:cs typeface="B Baran"/>
            </a:endParaRPr>
          </a:p>
          <a:p>
            <a:pPr lvl="0">
              <a:buFont typeface="Times New Roman"/>
              <a:buChar char="-"/>
              <a:tabLst>
                <a:tab pos="457200" algn="l"/>
              </a:tabLst>
            </a:pPr>
            <a:r>
              <a:rPr lang="fa-IR" u="none" strike="noStrike" dirty="0" smtClean="0">
                <a:effectLst/>
                <a:latin typeface="Times New Roman"/>
                <a:ea typeface="Times New Roman"/>
                <a:cs typeface="B Baran"/>
              </a:rPr>
              <a:t>بیماری که احتمال می رود به دیگران آسیب برساند </a:t>
            </a:r>
            <a:endParaRPr lang="en-US" sz="2800" u="words" dirty="0" smtClean="0">
              <a:effectLst/>
              <a:latin typeface="Times New Roman"/>
              <a:ea typeface="Times New Roman"/>
              <a:cs typeface="B Baran"/>
            </a:endParaRPr>
          </a:p>
          <a:p>
            <a:pPr lvl="0">
              <a:buFont typeface="Times New Roman"/>
              <a:buChar char="-"/>
              <a:tabLst>
                <a:tab pos="457200" algn="l"/>
              </a:tabLst>
            </a:pPr>
            <a:r>
              <a:rPr lang="fa-IR" u="none" strike="noStrike" dirty="0" smtClean="0">
                <a:effectLst/>
                <a:latin typeface="Times New Roman"/>
                <a:ea typeface="Times New Roman"/>
                <a:cs typeface="B Baran"/>
              </a:rPr>
              <a:t>بیمار بسیار تحریک پذیر ، آژیته یا شدیدا بی قرار که کنترل رفتار وی دشوار است .  </a:t>
            </a:r>
            <a:endParaRPr lang="en-US" sz="2800" u="words" dirty="0" smtClean="0">
              <a:effectLst/>
              <a:latin typeface="Times New Roman"/>
              <a:ea typeface="Times New Roman"/>
              <a:cs typeface="B Baran"/>
            </a:endParaRPr>
          </a:p>
          <a:p>
            <a:r>
              <a:rPr lang="fa-IR" u="none" strike="noStrike" dirty="0" smtClean="0">
                <a:effectLst/>
                <a:latin typeface="Times New Roman"/>
                <a:ea typeface="Times New Roman"/>
                <a:cs typeface="B Baran"/>
              </a:rPr>
              <a:t> </a:t>
            </a:r>
            <a:endParaRPr lang="en-US" sz="2800" u="words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7882927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4" name="Content Placeholder 3" descr="http://www.raha.odvv.org/resources/attachment/LG_1407341341_1e85a9b11fdef402539ab2b9802dbecd.jpg">
            <a:hlinkClick r:id="" tooltip="&quot;بهترین چیز رسیدن به نگاهی است که از حادثۀ عشق تر است... سهراب سپهری&quot;"/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76672"/>
            <a:ext cx="8229600" cy="561662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1982529" y="2852936"/>
            <a:ext cx="4070346" cy="1323439"/>
          </a:xfrm>
          <a:prstGeom prst="rect">
            <a:avLst/>
          </a:prstGeom>
          <a:noFill/>
        </p:spPr>
        <p:txBody>
          <a:bodyPr wrap="none" rtlCol="1">
            <a:prstTxWarp prst="textArchDown">
              <a:avLst/>
            </a:prstTxWarp>
            <a:spAutoFit/>
          </a:bodyPr>
          <a:lstStyle/>
          <a:p>
            <a:r>
              <a:rPr lang="fa-IR" sz="8000" dirty="0" smtClean="0">
                <a:solidFill>
                  <a:schemeClr val="bg1"/>
                </a:solidFill>
              </a:rPr>
              <a:t>خسته نباشید</a:t>
            </a:r>
            <a:endParaRPr lang="fa-IR" sz="8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60906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>
                <a:effectLst/>
                <a:latin typeface="Times New Roman"/>
                <a:ea typeface="Times New Roman"/>
                <a:cs typeface="B Baran"/>
              </a:rPr>
              <a:t>در کشورهای اروپایی به ازای هر خودکشی ، 10 مورد اقدام به خودکشی اتفاق می افتد . آمار ارائه شده فقط در مورد کسانی است که جهت درمان به مراکز درمانی مراجعه کرده و به ثبت رسیده اند . لیکن درصد بسیار بالایی از آنها به دلیل عدم مراجعه به مراکز درمانی گزارش نمی گردند . 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1880041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a-IR" u="none" strike="noStrike" dirty="0" smtClean="0">
                <a:effectLst/>
                <a:latin typeface="Times New Roman"/>
                <a:ea typeface="Times New Roman"/>
                <a:cs typeface="B Baran"/>
              </a:rPr>
              <a:t>. آمار جهانی نشان می دهند خودکشی در دهه های اخیر رو به افزایش بوده و الگوی سنی آن در حال تغییر است ( 2 و 3 ) . نتایج تحقیقات نشان داده میزان خودکشی از صفر نفر در کشورهای اسلامی ( 4 ) تا 28 در صدهزار نفر در اسلونی ( 5 ) متغیر است.</a:t>
            </a:r>
            <a:endParaRPr lang="en-US" sz="2800" u="words" dirty="0" smtClean="0">
              <a:effectLst/>
              <a:latin typeface="Times New Roman"/>
              <a:ea typeface="Times New Roman"/>
            </a:endParaRPr>
          </a:p>
          <a:p>
            <a:r>
              <a:rPr lang="fa-IR" u="none" strike="noStrike" dirty="0" smtClean="0">
                <a:effectLst/>
                <a:latin typeface="Times New Roman"/>
                <a:ea typeface="Times New Roman"/>
                <a:cs typeface="B Baran"/>
              </a:rPr>
              <a:t>در مطالعات ملی میزان خودکشی 6 تا 8 در صدهزار نفر برآورد شده است ( 6 ، 7 ، 8 ) . در مطالعه ای نرخ فکر ، برنامه ، و اقدام به خودکشی در شهر کرج به ترتیب برابر 14 ، 6 و 3 درصد در طول عمر وهمین موارد در یکسال گذشته به ترتیب برابر 6 ، 3 و 2/1 در صد در سطح جمعیت عمومی به دست آمد ( 9 ) .</a:t>
            </a:r>
            <a:endParaRPr lang="en-US" sz="2800" u="words" dirty="0" smtClean="0">
              <a:effectLst/>
              <a:latin typeface="Times New Roman"/>
              <a:ea typeface="Times New Roman"/>
            </a:endParaRP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3826418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a-IR" u="none" strike="noStrike" dirty="0" smtClean="0">
                <a:effectLst/>
                <a:latin typeface="Times New Roman"/>
                <a:ea typeface="Times New Roman"/>
                <a:cs typeface="B Baran"/>
              </a:rPr>
              <a:t>در برنامه های پیشگیری از خودکشی ، شناسایی عوامل خطر ( </a:t>
            </a:r>
            <a:r>
              <a:rPr lang="en-US" u="none" strike="noStrike" dirty="0" smtClean="0">
                <a:effectLst/>
                <a:latin typeface="Times New Roman"/>
                <a:ea typeface="Times New Roman"/>
                <a:cs typeface="B Baran"/>
              </a:rPr>
              <a:t>risk factors</a:t>
            </a:r>
            <a:r>
              <a:rPr lang="fa-IR" u="none" strike="noStrike" dirty="0" smtClean="0">
                <a:effectLst/>
                <a:latin typeface="Times New Roman"/>
                <a:ea typeface="Times New Roman"/>
                <a:cs typeface="B Baran"/>
              </a:rPr>
              <a:t> ) رفتارهای خودکشی حائز اهمیت بسیار است . مطالعات انجام شده در ایران نشان داده اند مردان مجرد ، زنان تازه ازدواج کرده</a:t>
            </a:r>
            <a:endParaRPr lang="en-US" sz="2800" u="words" dirty="0" smtClean="0">
              <a:effectLst/>
              <a:latin typeface="Times New Roman"/>
              <a:ea typeface="Times New Roman"/>
            </a:endParaRPr>
          </a:p>
          <a:p>
            <a:r>
              <a:rPr lang="fa-IR" u="none" strike="noStrike" dirty="0" smtClean="0">
                <a:effectLst/>
                <a:latin typeface="Times New Roman"/>
                <a:ea typeface="Times New Roman"/>
                <a:cs typeface="B Baran"/>
              </a:rPr>
              <a:t>،دختران و پسران دانش آموز و نوجوان ، مردان بیکار ، و زنان خانه دار در معرض خطر بالاتر برای اقدام قرار دارند ،. در اقدام کنندگان ایرانی از لحاظ ارتباط زمانی با اقدام ، مشکلات روانی </a:t>
            </a:r>
            <a:r>
              <a:rPr lang="fa-IR" u="none" strike="noStrike" dirty="0" smtClean="0">
                <a:effectLst/>
                <a:latin typeface="Times New Roman"/>
                <a:ea typeface="Times New Roman"/>
              </a:rPr>
              <a:t>–</a:t>
            </a:r>
            <a:r>
              <a:rPr lang="fa-IR" u="none" strike="noStrike" dirty="0" smtClean="0">
                <a:effectLst/>
                <a:latin typeface="Times New Roman"/>
                <a:ea typeface="Times New Roman"/>
                <a:cs typeface="B Baran"/>
              </a:rPr>
              <a:t> اجتماعی از جمله اختلافات خانوادگی ، اختلاف با همسر ، در بزرگسالان و نیز تعارض با والدین در نوجوانان شایعترین </a:t>
            </a:r>
            <a:r>
              <a:rPr lang="fa-IR" u="none" strike="noStrike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  <a:cs typeface="B Baran"/>
              </a:rPr>
              <a:t>عوامل فشارزای روانی نزدیک </a:t>
            </a:r>
            <a:r>
              <a:rPr lang="fa-IR" u="none" strike="noStrike" dirty="0" smtClean="0">
                <a:effectLst/>
                <a:latin typeface="Times New Roman"/>
                <a:ea typeface="Times New Roman"/>
                <a:cs typeface="B Baran"/>
              </a:rPr>
              <a:t>، و مشکلات مالی ، و شغلی شایعترین </a:t>
            </a:r>
            <a:r>
              <a:rPr lang="fa-IR" u="none" strike="noStrike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  <a:cs typeface="B Baran"/>
              </a:rPr>
              <a:t>عوامل فشارزای روانی دور </a:t>
            </a:r>
            <a:r>
              <a:rPr lang="fa-IR" u="none" strike="noStrike" dirty="0" smtClean="0">
                <a:effectLst/>
                <a:latin typeface="Times New Roman"/>
                <a:ea typeface="Times New Roman"/>
                <a:cs typeface="B Baran"/>
              </a:rPr>
              <a:t>است.</a:t>
            </a:r>
            <a:endParaRPr lang="en-US" sz="2800" u="words" dirty="0" smtClean="0">
              <a:effectLst/>
              <a:latin typeface="Times New Roman"/>
              <a:ea typeface="Times New Roman"/>
            </a:endParaRP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806494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>
                <a:effectLst/>
                <a:latin typeface="Times New Roman"/>
                <a:ea typeface="Times New Roman"/>
                <a:cs typeface="B Baran"/>
              </a:rPr>
              <a:t>مشکلات روانشناختی و بررسی تشخیص روانپزشکی اقدام کنندگان ، موضوعی است که در مطالعات داخلی کمتر مورد بررسی قرار گرفته است ( 16 ) . مطالعات خارجی نشان داده اند که بیش از 90% اقدام کنندگان حداقل یک تشخیص روانپزشکی در محور یک یا دو دارند . از میان تشخیص های روانپزشکی ، افسردگی اساسی شایع ترین بیماری عصبی </a:t>
            </a:r>
            <a:r>
              <a:rPr lang="fa-IR" dirty="0" smtClean="0">
                <a:effectLst/>
                <a:ea typeface="Times New Roman"/>
                <a:cs typeface="Times New Roman"/>
              </a:rPr>
              <a:t>–</a:t>
            </a:r>
            <a:r>
              <a:rPr lang="fa-IR" dirty="0" smtClean="0">
                <a:effectLst/>
                <a:latin typeface="Times New Roman"/>
                <a:ea typeface="Times New Roman"/>
                <a:cs typeface="B Baran"/>
              </a:rPr>
              <a:t> روانی مشاهده شده در اقدام کنندگان است 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5604531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>
                <a:effectLst/>
                <a:latin typeface="Times New Roman"/>
                <a:ea typeface="Times New Roman"/>
                <a:cs typeface="B Baran"/>
              </a:rPr>
              <a:t>نظر به اینکه عوامل متعدد روانی </a:t>
            </a:r>
            <a:r>
              <a:rPr lang="fa-IR" dirty="0" smtClean="0">
                <a:effectLst/>
                <a:ea typeface="Times New Roman"/>
                <a:cs typeface="Times New Roman"/>
              </a:rPr>
              <a:t>–</a:t>
            </a:r>
            <a:r>
              <a:rPr lang="fa-IR" dirty="0" smtClean="0">
                <a:effectLst/>
                <a:latin typeface="Times New Roman"/>
                <a:ea typeface="Times New Roman"/>
                <a:cs typeface="B Baran"/>
              </a:rPr>
              <a:t> خانوادگی </a:t>
            </a:r>
            <a:r>
              <a:rPr lang="fa-IR" dirty="0" smtClean="0">
                <a:effectLst/>
                <a:ea typeface="Times New Roman"/>
                <a:cs typeface="Times New Roman"/>
              </a:rPr>
              <a:t>–</a:t>
            </a:r>
            <a:r>
              <a:rPr lang="fa-IR" dirty="0" smtClean="0">
                <a:effectLst/>
                <a:latin typeface="Times New Roman"/>
                <a:ea typeface="Times New Roman"/>
                <a:cs typeface="B Baran"/>
              </a:rPr>
              <a:t> اجتماعی در بروز رفتارهای خودکشی نقش دارند ، کنترل تمامی این عوامل در پیشگیری از خودکشی کاری دشوار و تقریبا غیرممکن است . هر یک از رویکردهای پیشگیری از خودکشی متناسب با ریسک فاکتورهای مربوطه ، اهداف مختلفی را در نظر گرفته اند . تشخیص و درمان بیماری های عصبی </a:t>
            </a:r>
            <a:r>
              <a:rPr lang="fa-IR" dirty="0" smtClean="0">
                <a:effectLst/>
                <a:ea typeface="Times New Roman"/>
                <a:cs typeface="Times New Roman"/>
              </a:rPr>
              <a:t>–</a:t>
            </a:r>
            <a:r>
              <a:rPr lang="fa-IR" dirty="0" smtClean="0">
                <a:effectLst/>
                <a:latin typeface="Times New Roman"/>
                <a:ea typeface="Times New Roman"/>
                <a:cs typeface="B Baran"/>
              </a:rPr>
              <a:t> روانی از رویکردهایی بوده است که اثربخشی آن در مطالعات خارجی نشان داده شده است 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7014322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>
                <a:effectLst/>
                <a:latin typeface="Times New Roman"/>
                <a:ea typeface="Times New Roman"/>
                <a:cs typeface="B Baran"/>
              </a:rPr>
              <a:t>نظر به اینکه نه تنها در بیماران افسرده ، بلکه همچنین در کسانی که علت اقدام به خودکشی خود را مشکلات خانوادگی ، شغلی ، و مالی عنوان می کنند ، نشانه های افسردگی دیده می شود ، درمان افسردگی در پیشگیری از خودکشی می تواند رویکرد مناسبی در هزینه کردن اعتبارات این بخش از برنامه های بهداشت روانی تلقی شود 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9165880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2277</Words>
  <Application>Microsoft Office PowerPoint</Application>
  <PresentationFormat>On-screen Show (4:3)</PresentationFormat>
  <Paragraphs>105</Paragraphs>
  <Slides>35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35</vt:i4>
      </vt:variant>
    </vt:vector>
  </HeadingPairs>
  <TitlesOfParts>
    <vt:vector size="37" baseType="lpstr"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rayan-parse</dc:creator>
  <cp:lastModifiedBy>rayan-parse</cp:lastModifiedBy>
  <cp:revision>5</cp:revision>
  <dcterms:created xsi:type="dcterms:W3CDTF">2015-01-05T08:18:50Z</dcterms:created>
  <dcterms:modified xsi:type="dcterms:W3CDTF">2015-01-05T08:58:47Z</dcterms:modified>
</cp:coreProperties>
</file>